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0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488" r:id="rId3"/>
    <p:sldId id="587" r:id="rId5"/>
    <p:sldId id="602" r:id="rId6"/>
    <p:sldId id="608" r:id="rId7"/>
    <p:sldId id="635" r:id="rId8"/>
    <p:sldId id="607" r:id="rId9"/>
    <p:sldId id="595" r:id="rId10"/>
    <p:sldId id="636" r:id="rId11"/>
    <p:sldId id="637" r:id="rId12"/>
    <p:sldId id="615" r:id="rId13"/>
    <p:sldId id="620" r:id="rId14"/>
    <p:sldId id="611" r:id="rId15"/>
    <p:sldId id="638" r:id="rId16"/>
    <p:sldId id="639" r:id="rId17"/>
    <p:sldId id="614" r:id="rId18"/>
    <p:sldId id="622" r:id="rId19"/>
    <p:sldId id="623" r:id="rId20"/>
    <p:sldId id="600" r:id="rId21"/>
    <p:sldId id="640" r:id="rId22"/>
    <p:sldId id="624" r:id="rId23"/>
    <p:sldId id="613" r:id="rId24"/>
    <p:sldId id="617" r:id="rId25"/>
    <p:sldId id="625" r:id="rId26"/>
    <p:sldId id="630" r:id="rId27"/>
    <p:sldId id="631" r:id="rId28"/>
    <p:sldId id="632" r:id="rId29"/>
    <p:sldId id="612" r:id="rId30"/>
    <p:sldId id="641" r:id="rId31"/>
    <p:sldId id="609" r:id="rId32"/>
    <p:sldId id="633" r:id="rId33"/>
    <p:sldId id="643" r:id="rId34"/>
    <p:sldId id="634" r:id="rId35"/>
    <p:sldId id="520" r:id="rId36"/>
  </p:sldIdLst>
  <p:sldSz cx="9144000" cy="5143500" type="screen16x9"/>
  <p:notesSz cx="6858000" cy="9144000"/>
  <p:custDataLst>
    <p:tags r:id="rId41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2" userDrawn="1">
          <p15:clr>
            <a:srgbClr val="A4A3A4"/>
          </p15:clr>
        </p15:guide>
        <p15:guide id="2" pos="3726" userDrawn="1">
          <p15:clr>
            <a:srgbClr val="A4A3A4"/>
          </p15:clr>
        </p15:guide>
        <p15:guide id="3" orient="horz" pos="1905" userDrawn="1">
          <p15:clr>
            <a:srgbClr val="A4A3A4"/>
          </p15:clr>
        </p15:guide>
        <p15:guide id="4" orient="horz" pos="1132" userDrawn="1">
          <p15:clr>
            <a:srgbClr val="A4A3A4"/>
          </p15:clr>
        </p15:guide>
        <p15:guide id="5" orient="horz" pos="780" userDrawn="1">
          <p15:clr>
            <a:srgbClr val="A4A3A4"/>
          </p15:clr>
        </p15:guide>
        <p15:guide id="6" pos="3066" userDrawn="1">
          <p15:clr>
            <a:srgbClr val="A4A3A4"/>
          </p15:clr>
        </p15:guide>
        <p15:guide id="7" pos="214" userDrawn="1">
          <p15:clr>
            <a:srgbClr val="A4A3A4"/>
          </p15:clr>
        </p15:guide>
        <p15:guide id="8" pos="54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A40F39"/>
    <a:srgbClr val="D6D8E0"/>
    <a:srgbClr val="698CF5"/>
    <a:srgbClr val="93CB94"/>
    <a:srgbClr val="84B770"/>
    <a:srgbClr val="84B76F"/>
    <a:srgbClr val="A4A3A4"/>
    <a:srgbClr val="CC6600"/>
    <a:srgbClr val="517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 autoAdjust="0"/>
    <p:restoredTop sz="80750" autoAdjust="0"/>
  </p:normalViewPr>
  <p:slideViewPr>
    <p:cSldViewPr snapToGrid="0" snapToObjects="1" showGuides="1">
      <p:cViewPr varScale="1">
        <p:scale>
          <a:sx n="135" d="100"/>
          <a:sy n="135" d="100"/>
        </p:scale>
        <p:origin x="941" y="91"/>
      </p:cViewPr>
      <p:guideLst>
        <p:guide orient="horz" pos="2762"/>
        <p:guide pos="3726"/>
        <p:guide orient="horz" pos="1905"/>
        <p:guide orient="horz" pos="1132"/>
        <p:guide orient="horz" pos="780"/>
        <p:guide pos="3066"/>
        <p:guide pos="214"/>
        <p:guide pos="54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8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[12] McDonald J, Canazza S, Chmiel A, et al. Illuminating music: Impact of color hue for background lighting on emotional arousal in piano performance videos[J]. Frontiers in Psychology, 2022, 13: 828699.</a:t>
            </a:r>
            <a:endParaRPr lang="en-US" altLang="zh-CN" dirty="0"/>
          </a:p>
          <a:p>
            <a:r>
              <a:rPr lang="en-US" altLang="zh-CN" dirty="0"/>
              <a:t>[13] Hu J, He Y, Liang T, et al. Music2Palette: Emotion-aligned Color Palette Generation via Cross-Modal Representation Learning[J]. arXiv preprint arXiv:2507.04758, 2025.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[14] Wang Y, Chen M, Li X. Continuous emotion-based image-to-music generation[J]. IEEE Transactions on Multimedia, 2023, 26: 5670-5679.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[15] Team K K, Yang B, Wen B, et al. Kwai Keye-VL Technical Report[J]. arXiv preprint arXiv:2507.01949, 2025.</a:t>
            </a:r>
            <a:endParaRPr lang="en-US" altLang="zh-CN" dirty="0"/>
          </a:p>
          <a:p>
            <a:r>
              <a:rPr lang="en-US" altLang="zh-CN" dirty="0"/>
              <a:t>[16]  xAI, “Grok.” [Online]. Available: https://grok.com/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[1] Hsiao W Y, Liu J Y, Yeh Y C, et al. Compound word transformer: Learning to compose full-song music over dynamic directed hypergraphs[C]//Proceedings of the AAAI Conference on Artificial Intelligence. 2021, 35(1): 178-186.</a:t>
            </a:r>
            <a:endParaRPr lang="en-US" altLang="zh-CN" dirty="0"/>
          </a:p>
          <a:p>
            <a:r>
              <a:rPr lang="en-US" altLang="zh-CN" dirty="0"/>
              <a:t>[2] Huang Y S, Yang Y H. Pop music transformer: Beat-based modeling and generation of expressive pop piano compositions[C]//Proceedings of the 28th ACM international conference on multimedia. 2020: 1180-1188.</a:t>
            </a:r>
            <a:endParaRPr lang="en-US" altLang="zh-CN" dirty="0"/>
          </a:p>
          <a:p>
            <a:r>
              <a:rPr lang="en-US" altLang="zh-CN" dirty="0"/>
              <a:t>[3] Zeng M, Tan X, Wang R, et al. Musicbert: Symbolic music understanding with large-scale pre-training[J]. arXiv preprint arXiv:2106.05630, 2021.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[4] Huang C Z A, Vaswani A, Uszkoreit J, et al. Music transformer[J]. arXiv preprint arXiv:1809.04281, 2018.</a:t>
            </a:r>
            <a:endParaRPr lang="en-US" altLang="zh-CN" dirty="0"/>
          </a:p>
          <a:p>
            <a:r>
              <a:rPr lang="en-US" altLang="zh-CN" dirty="0"/>
              <a:t>[5] Chou Y H, Chen I C, Chang C J, et al. Midibert-piano: Large-scale pre-training for symbolic music understanding[J]. CoRR, 2021.</a:t>
            </a:r>
            <a:endParaRPr lang="en-US" altLang="zh-CN" dirty="0"/>
          </a:p>
          <a:p>
            <a:r>
              <a:rPr lang="en-US" altLang="zh-CN" dirty="0"/>
              <a:t>[6] Zhu H, Niu Y, Fu D, et al. MusicBERT: A self-supervised learning of music representation[C]//Proceedings of the 29th ACM International Conference on Multimedia. 2021: 3955-3963.</a:t>
            </a:r>
            <a:endParaRPr lang="en-US" altLang="zh-CN" dirty="0"/>
          </a:p>
          <a:p>
            <a:r>
              <a:rPr lang="en-US" altLang="zh-CN" dirty="0"/>
              <a:t>[7] Wang Z, Xia G. MuseBERT: Pre-training Music Representation for Music Understanding and Controllable Generation[C]//ISMIR. 2021: 722-729.</a:t>
            </a:r>
            <a:endParaRPr lang="en-US" altLang="zh-CN" dirty="0"/>
          </a:p>
          <a:p>
            <a:r>
              <a:rPr lang="en-US" altLang="zh-CN" dirty="0"/>
              <a:t>[8] Li Y, Yuan R, Zhang G, et al. Mert: Acoustic music understanding model with large-scale self-supervised training[J]. arXiv preprint arXiv:2306.00107, 2023.</a:t>
            </a:r>
            <a:endParaRPr lang="en-US" altLang="zh-CN" dirty="0"/>
          </a:p>
          <a:p>
            <a:r>
              <a:rPr lang="en-US" altLang="zh-CN" dirty="0"/>
              <a:t>[9] Yuan R, Lin H, Wang Y, et al. Chatmusician: Understanding and generating music intrinsically with llm[J]. arXiv preprint arXiv:2402.16153, 2024.</a:t>
            </a:r>
            <a:endParaRPr lang="en-US" altLang="zh-CN" dirty="0"/>
          </a:p>
          <a:p>
            <a:r>
              <a:rPr lang="en-US" altLang="zh-CN" dirty="0"/>
              <a:t>[10] Yuan R, Lin H, Guo S, et al. Yue: Scaling open foundation models for long-form music generation[J]. arXiv preprint arXiv:2503.08638, 2025.</a:t>
            </a:r>
            <a:endParaRPr lang="en-US" altLang="zh-CN" dirty="0"/>
          </a:p>
          <a:p>
            <a:r>
              <a:rPr lang="en-US" altLang="zh-CN" dirty="0"/>
              <a:t>[11] Liu X, Zhu Z, Liu H, et al. Wavjourney: Compositional audio creation with large language models[J]. IEEE Transactions on Audio, Speech and Language Processing, 2025.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621E-846C-459E-AC7C-E298C7224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A387E9AB-2DAF-4ECA-9BFE-410FDBA8A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CF85342F-1AFF-40DE-B9F2-4615C3663F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pull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3" Type="http://schemas.openxmlformats.org/officeDocument/2006/relationships/notesSlide" Target="../notesSlides/notesSlide12.xml"/><Relationship Id="rId22" Type="http://schemas.openxmlformats.org/officeDocument/2006/relationships/slideLayout" Target="../slideLayouts/slideLayout4.xml"/><Relationship Id="rId21" Type="http://schemas.microsoft.com/office/2007/relationships/hdphoto" Target="../media/image31.wdp"/><Relationship Id="rId20" Type="http://schemas.openxmlformats.org/officeDocument/2006/relationships/image" Target="../media/image30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media" Target="../media/audio2.wav"/><Relationship Id="rId7" Type="http://schemas.openxmlformats.org/officeDocument/2006/relationships/audio" Target="../media/audio2.wav"/><Relationship Id="rId6" Type="http://schemas.openxmlformats.org/officeDocument/2006/relationships/image" Target="../media/image46.png"/><Relationship Id="rId5" Type="http://schemas.microsoft.com/office/2007/relationships/media" Target="../media/audio1.wav"/><Relationship Id="rId4" Type="http://schemas.openxmlformats.org/officeDocument/2006/relationships/audio" Target="../media/audio1.wav"/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5" Type="http://schemas.openxmlformats.org/officeDocument/2006/relationships/notesSlide" Target="../notesSlides/notesSlide18.xml"/><Relationship Id="rId24" Type="http://schemas.openxmlformats.org/officeDocument/2006/relationships/slideLayout" Target="../slideLayouts/slideLayout4.xml"/><Relationship Id="rId23" Type="http://schemas.openxmlformats.org/officeDocument/2006/relationships/image" Target="../media/image50.webp"/><Relationship Id="rId22" Type="http://schemas.openxmlformats.org/officeDocument/2006/relationships/image" Target="../media/image49.png"/><Relationship Id="rId21" Type="http://schemas.openxmlformats.org/officeDocument/2006/relationships/image" Target="../media/image48.jpeg"/><Relationship Id="rId20" Type="http://schemas.openxmlformats.org/officeDocument/2006/relationships/image" Target="../media/image47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4" Type="http://schemas.openxmlformats.org/officeDocument/2006/relationships/notesSlide" Target="../notesSlides/notesSlide27.xml"/><Relationship Id="rId23" Type="http://schemas.openxmlformats.org/officeDocument/2006/relationships/slideLayout" Target="../slideLayouts/slideLayout4.xml"/><Relationship Id="rId22" Type="http://schemas.openxmlformats.org/officeDocument/2006/relationships/image" Target="../media/image49.png"/><Relationship Id="rId21" Type="http://schemas.openxmlformats.org/officeDocument/2006/relationships/image" Target="../media/image48.jpeg"/><Relationship Id="rId20" Type="http://schemas.openxmlformats.org/officeDocument/2006/relationships/image" Target="../media/image47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1" Type="http://schemas.openxmlformats.org/officeDocument/2006/relationships/notesSlide" Target="../notesSlides/notesSlide32.xml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3" Type="http://schemas.openxmlformats.org/officeDocument/2006/relationships/notesSlide" Target="../notesSlides/notesSlide7.xml"/><Relationship Id="rId22" Type="http://schemas.openxmlformats.org/officeDocument/2006/relationships/slideLayout" Target="../slideLayouts/slideLayout4.xml"/><Relationship Id="rId21" Type="http://schemas.microsoft.com/office/2007/relationships/hdphoto" Target="../media/image31.wdp"/><Relationship Id="rId20" Type="http://schemas.openxmlformats.org/officeDocument/2006/relationships/image" Target="../media/image30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34.png"/><Relationship Id="rId2" Type="http://schemas.openxmlformats.org/officeDocument/2006/relationships/tags" Target="../tags/tag9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6.xml"/><Relationship Id="rId1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-635" y="1344930"/>
            <a:ext cx="914527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Deep Music: Understanding, Generation, and Interaction</a:t>
            </a:r>
            <a:endParaRPr lang="en-US" altLang="zh-CN" sz="2400" b="1" dirty="0">
              <a:solidFill>
                <a:srgbClr val="002060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4" name="矩形 46"/>
          <p:cNvSpPr>
            <a:spLocks noChangeArrowheads="1"/>
          </p:cNvSpPr>
          <p:nvPr/>
        </p:nvSpPr>
        <p:spPr bwMode="auto">
          <a:xfrm>
            <a:off x="1990725" y="3640455"/>
            <a:ext cx="5162550" cy="150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  <a:sym typeface="+mn-ea"/>
              </a:rPr>
              <a:t>Presenter</a:t>
            </a: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: Zijian Zhao</a:t>
            </a:r>
            <a:endParaRPr lang="en-US" altLang="zh-CN" sz="1400" b="1" dirty="0" smtClean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  <a:sym typeface="+mn-ea"/>
              </a:rPr>
              <a:t>Ph.D. Student in Civil Engineering (Scientific Computation)</a:t>
            </a:r>
            <a:endParaRPr lang="en-US" altLang="zh-CN" sz="1400" b="1" dirty="0" smtClean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Department of Civil and Environmental Engineering</a:t>
            </a:r>
            <a:endParaRPr lang="en-US" altLang="zh-CN" sz="1400" b="1" dirty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The Hong Kong University of Science and Technology</a:t>
            </a:r>
            <a:endParaRPr lang="en-US" altLang="zh-CN" sz="1400" b="1" dirty="0">
              <a:latin typeface="+mn-lt"/>
              <a:cs typeface="Calibri" panose="020F0502020204030204" pitchFamily="34" charset="0"/>
            </a:endParaRPr>
          </a:p>
          <a:p>
            <a:pPr algn="ctr">
              <a:buNone/>
            </a:pP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3" y="285789"/>
            <a:ext cx="1807695" cy="578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3188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Workflow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" y="698500"/>
            <a:ext cx="4768215" cy="386270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855845" y="781050"/>
            <a:ext cx="4288790" cy="4087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Recoverer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Attempts to recover masked tokens.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Masker</a:t>
            </a:r>
            <a:endParaRPr lang="en-US" altLang="zh-CN" b="1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Aims to mask tokens that are challenging for the Recoverer to accurately recover.</a:t>
            </a: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Freeze Mechanism</a:t>
            </a:r>
            <a:endParaRPr lang="en-US" altLang="zh-CN" b="1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Regularly freezes tokens with the highest probability of being selected by the Masker.</a:t>
            </a: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Ø"/>
            </a:pP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en-US" altLang="zh-CN" b="1" dirty="0">
                <a:solidFill>
                  <a:srgbClr val="A40F39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Intuition:</a:t>
            </a:r>
            <a:r>
              <a:rPr lang="en-US" altLang="zh-CN" dirty="0">
                <a:solidFill>
                  <a:srgbClr val="A40F39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 The most challenging tokens to recover are context-free tokens. The Recoverer can only infer these tokens based on the distribution of the training set.</a:t>
            </a:r>
            <a:endParaRPr lang="en-US" altLang="zh-CN" dirty="0">
              <a:solidFill>
                <a:srgbClr val="A40F39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0" indent="0">
              <a:lnSpc>
                <a:spcPct val="130000"/>
              </a:lnSpc>
              <a:buFont typeface="Wingdings" panose="05000000000000000000" charset="0"/>
              <a:buNone/>
            </a:pP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457200" lvl="1" indent="0">
              <a:lnSpc>
                <a:spcPct val="130000"/>
              </a:lnSpc>
              <a:buFont typeface="Wingdings" panose="05000000000000000000" charset="0"/>
              <a:buNone/>
            </a:pP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0" lvl="0" indent="0">
              <a:lnSpc>
                <a:spcPct val="130000"/>
              </a:lnSpc>
              <a:buFont typeface="Wingdings" panose="05000000000000000000" charset="0"/>
              <a:buNone/>
            </a:pPr>
            <a:endParaRPr lang="en-US" altLang="zh-CN" dirty="0">
              <a:solidFill>
                <a:schemeClr val="tx1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56400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Experiment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2397125"/>
            <a:ext cx="8829040" cy="2418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721995"/>
            <a:ext cx="6217920" cy="1675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0" y="1861820"/>
            <a:ext cx="9132570" cy="94551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Part III: Symbolicy Music Generation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PianoBART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4750" y="2867660"/>
            <a:ext cx="1282065" cy="1278890"/>
          </a:xfrm>
          <a:prstGeom prst="rect">
            <a:avLst/>
          </a:prstGeom>
        </p:spPr>
      </p:pic>
      <p:sp>
        <p:nvSpPr>
          <p:cNvPr id="3" name="object 4"/>
          <p:cNvSpPr txBox="1"/>
          <p:nvPr/>
        </p:nvSpPr>
        <p:spPr>
          <a:xfrm>
            <a:off x="0" y="4474210"/>
            <a:ext cx="9132570" cy="65532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Xiao Liang,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Zijian Zhao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Weichao Zeng, Yutong He, Fupeng He, Yiyi Wang, Chengying Gao*, "PianoBART: Symbolic Piano Music Understanding and Generating with Large-Scale Pre-Training", 2024 IEEE Conference on Multimedia Expo (ICME), 2024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650" y="170815"/>
            <a:ext cx="578675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sym typeface="+mn-ea"/>
              </a:rPr>
              <a:t>Preliminary</a:t>
            </a: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: MusicBERT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71365" y="1184910"/>
            <a:ext cx="4215130" cy="3130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Otuple Music Representation Manner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Time signature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Tempo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Bar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Position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Instrument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Pitch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Duration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Velocity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108710"/>
            <a:ext cx="4391025" cy="300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618490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Problem of Music MLM: INFORMATION LEAKAGE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734" r="2130"/>
          <a:stretch>
            <a:fillRect/>
          </a:stretch>
        </p:blipFill>
        <p:spPr>
          <a:xfrm>
            <a:off x="177800" y="955040"/>
            <a:ext cx="4841875" cy="336994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19675" y="1194435"/>
            <a:ext cx="4124960" cy="3130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Finding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There are many repetitive attributes in successive tokens of music.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Problem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In vanilla MLM, the model can simply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copy the missing token from neighboring tokens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. With this strategy, even if the model learns nothing, it can still achieve relatively high accuracy.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11328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Model Structure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图片 10" descr="c55366185418a5fe1d73ec0bf7b4b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" y="2217420"/>
            <a:ext cx="7821295" cy="2926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748665"/>
            <a:ext cx="3159125" cy="13106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725545" y="588010"/>
            <a:ext cx="4215130" cy="1769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Pre-training Tasks of BART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Token Masking</a:t>
            </a:r>
            <a:r>
              <a:rPr lang="en-US"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 (MLM)</a:t>
            </a:r>
            <a:endParaRPr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Token Deletion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Text Infilling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Sentence Permutation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  <a:sym typeface="+mn-ea"/>
              </a:rPr>
              <a:t>Document Rotation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lvl="1" indent="0">
              <a:lnSpc>
                <a:spcPct val="130000"/>
              </a:lnSpc>
              <a:buFont typeface="Wingdings" panose="05000000000000000000" charset="0"/>
              <a:buNone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56400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Experiment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57522"/>
          <a:stretch>
            <a:fillRect/>
          </a:stretch>
        </p:blipFill>
        <p:spPr>
          <a:xfrm>
            <a:off x="1904365" y="735965"/>
            <a:ext cx="5334000" cy="1563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299335"/>
            <a:ext cx="8648065" cy="235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9060" y="661035"/>
            <a:ext cx="3664585" cy="4122420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56400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Experiment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44824"/>
          <a:stretch>
            <a:fillRect/>
          </a:stretch>
        </p:blipFill>
        <p:spPr>
          <a:xfrm>
            <a:off x="0" y="829310"/>
            <a:ext cx="4701540" cy="1790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" y="2787015"/>
            <a:ext cx="4625975" cy="1790700"/>
          </a:xfrm>
          <a:prstGeom prst="rect">
            <a:avLst/>
          </a:prstGeom>
        </p:spPr>
      </p:pic>
      <p:pic>
        <p:nvPicPr>
          <p:cNvPr id="17" name="intro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9645" y="783590"/>
            <a:ext cx="495300" cy="495300"/>
          </a:xfrm>
          <a:prstGeom prst="rect">
            <a:avLst/>
          </a:prstGeom>
        </p:spPr>
      </p:pic>
      <p:pic>
        <p:nvPicPr>
          <p:cNvPr id="18" name="output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9645" y="3480435"/>
            <a:ext cx="49530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0" y="1861820"/>
            <a:ext cx="9132570" cy="94551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IV: Stage Light Generation from Music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Skip-BART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  <p:pic>
        <p:nvPicPr>
          <p:cNvPr id="3" name="图片 2"/>
          <p:cNvPicPr/>
          <p:nvPr/>
        </p:nvPicPr>
        <p:blipFill>
          <a:blip r:embed="rId20"/>
          <a:srcRect t="20766" r="-1356" b="23333"/>
          <a:stretch>
            <a:fillRect/>
          </a:stretch>
        </p:blipFill>
        <p:spPr>
          <a:xfrm>
            <a:off x="191135" y="3437255"/>
            <a:ext cx="2278380" cy="78803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1"/>
          <a:srcRect l="6727" t="36815" r="6134" b="38037"/>
          <a:stretch>
            <a:fillRect/>
          </a:stretch>
        </p:blipFill>
        <p:spPr>
          <a:xfrm>
            <a:off x="2813685" y="3443605"/>
            <a:ext cx="2277745" cy="78232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2"/>
          <a:stretch>
            <a:fillRect/>
          </a:stretch>
        </p:blipFill>
        <p:spPr>
          <a:xfrm>
            <a:off x="5435600" y="3443605"/>
            <a:ext cx="1568450" cy="78168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3"/>
          <a:srcRect l="14927" t="13537" r="13927" b="16185"/>
          <a:stretch>
            <a:fillRect/>
          </a:stretch>
        </p:blipFill>
        <p:spPr>
          <a:xfrm>
            <a:off x="7348220" y="3449955"/>
            <a:ext cx="1568450" cy="781685"/>
          </a:xfrm>
          <a:prstGeom prst="rect">
            <a:avLst/>
          </a:prstGeom>
        </p:spPr>
      </p:pic>
      <p:sp>
        <p:nvSpPr>
          <p:cNvPr id="8" name="object 4"/>
          <p:cNvSpPr txBox="1"/>
          <p:nvPr/>
        </p:nvSpPr>
        <p:spPr>
          <a:xfrm>
            <a:off x="0" y="4689475"/>
            <a:ext cx="9132570" cy="44005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Zijian Zhao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Dian Jin, Zijing Zhou, Xiaoyu Zhang*, "Automatic Stage Lighting Control: Is it a  Rule-Driven Process or a Generative Task?" (under anonymous review, available in AriXiv 2025)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09486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Previous Works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265" y="605790"/>
            <a:ext cx="8547735" cy="4538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Rule-based Light Control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Emotion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Style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Topic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Lycris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Chord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......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Challenges &amp; Shortcomings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Corse-grained Classification -- Can the model effectively distinguish between: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C, Cm,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Csus4,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C7, Cm7, C9, ...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Atmosphere Black Metal, Melodic Black Metal, Depressive Black Metal, Folk Black Metal, ....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Low Accuracy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The effectiveness of rule-based methods is heavily reliant on accurate classification.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Low Interpretability [12]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The rationale behind the mappings is often unclear.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0" y="280670"/>
            <a:ext cx="2982595" cy="25057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32295" y="1538605"/>
            <a:ext cx="56197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[13]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2500477" y="2336221"/>
            <a:ext cx="4143046" cy="47117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I: Background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303022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Dataset &amp; Data Process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265" y="605790"/>
            <a:ext cx="8547735" cy="4538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End-to-End is all you need!</a:t>
            </a:r>
            <a:endParaRPr lang="en-US" altLang="zh-CN" b="1" dirty="0" smtClea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Dataset</a:t>
            </a:r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Introducing the first stage lighting dataset: Rock, Punk, Metal, and Core - Livehouse Lighting (RPMC-L2).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Contains 699 videos collected from 2020 to 2024 in Guangzhou and Shenzhen.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To avoid copyright issues, only processed feature data is released.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Data Process</a:t>
            </a:r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Extract hue and value for each frame from the Hue, Saturation, and Value (HSV) color space.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9380" y="2977515"/>
            <a:ext cx="6706235" cy="20548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86175" y="0"/>
            <a:ext cx="5457825" cy="580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1400" i="1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Code Link: </a:t>
            </a:r>
            <a:r>
              <a:rPr lang="en-US" altLang="zh-CN" sz="1400" i="1" u="sng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https://github.com/RS2002/Skip-BART</a:t>
            </a:r>
            <a:r>
              <a:rPr lang="en-US" altLang="zh-CN" sz="1400" i="1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1400" i="1" dirty="0" smtClean="0">
              <a:solidFill>
                <a:srgbClr val="2F559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 i="1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Dataset Link: </a:t>
            </a:r>
            <a:r>
              <a:rPr lang="en-US" altLang="zh-CN" sz="1400" i="1" u="sng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https://huggingface.co/datasets/RS2002/RPMC-L2</a:t>
            </a:r>
            <a:endParaRPr lang="en-US" altLang="zh-CN" sz="1400" i="1" dirty="0" smtClean="0">
              <a:solidFill>
                <a:srgbClr val="2F559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 i="1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My Band Link: </a:t>
            </a:r>
            <a:r>
              <a:rPr lang="en-US" altLang="zh-CN" sz="1400" i="1" u="sng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https://tokamak-disruption.netlify.app</a:t>
            </a:r>
            <a:endParaRPr lang="en-US" altLang="zh-CN" sz="1400" i="1" u="sng" dirty="0" smtClean="0">
              <a:solidFill>
                <a:srgbClr val="2F5597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3188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Workflow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1951990"/>
            <a:ext cx="5768340" cy="311531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6265" y="605790"/>
            <a:ext cx="8547735" cy="1596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Pre-training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pre-trained parameters from PianoBRT + music-only MLM pre-training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Fine-tuning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Inference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restricted stochastic temperature sampling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11328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Model Structure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998855"/>
            <a:ext cx="3653790" cy="381889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260850" y="1237615"/>
            <a:ext cx="4352290" cy="3580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Music Embedding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OpenL3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Light Embedding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Discrete Embedding Layer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Why discretizing?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The Hue space is circular.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Skip-Connection Mechanism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Connect each frame of music and light before inputting to the decoder.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Backbone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Frozen PianoBART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Trainable LoRA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rcRect t="9978" b="10689"/>
          <a:stretch>
            <a:fillRect/>
          </a:stretch>
        </p:blipFill>
        <p:spPr>
          <a:xfrm>
            <a:off x="7735570" y="1906905"/>
            <a:ext cx="1316990" cy="129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20" y="2608580"/>
            <a:ext cx="7477125" cy="2286000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300037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Quantitative Evaluation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650" y="698500"/>
            <a:ext cx="8066405" cy="1872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1650" y="781685"/>
            <a:ext cx="8305800" cy="1581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Objects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Groun Truth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Rule-based Method (based on emotion-mapping)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Skip-BART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Ablation Study (Skip-BART w/o skip-connection)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39522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Human Evaluation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927735"/>
            <a:ext cx="8185150" cy="1693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2850515"/>
            <a:ext cx="6605905" cy="225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39522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sym typeface="+mn-ea"/>
              </a:rPr>
              <a:t>Human Evaluation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5615" y="2260600"/>
            <a:ext cx="4810125" cy="2449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" y="2260600"/>
            <a:ext cx="3974465" cy="235331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1650" y="781685"/>
            <a:ext cx="8305800" cy="1000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Our method yields a p-value of 0.724 in a statistical comparison based on human evaluations with human lighting engineers,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suggesting that the proposed approach does not significantly differ from human lighting engineering performance.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57302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Visualization Result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8765"/>
            <a:ext cx="4452620" cy="2730500"/>
          </a:xfrm>
          <a:prstGeom prst="rect">
            <a:avLst/>
          </a:prstGeom>
        </p:spPr>
      </p:pic>
      <p:pic>
        <p:nvPicPr>
          <p:cNvPr id="3" name="微信视频2025-09-12_161442_91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2620" y="1688465"/>
            <a:ext cx="4601845" cy="223456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965200" y="1374775"/>
            <a:ext cx="974090" cy="3136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982470" y="1177925"/>
            <a:ext cx="163004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align successfully </a:t>
            </a:r>
            <a:endParaRPr lang="en-US" altLang="zh-CN" sz="1400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0" y="1861820"/>
            <a:ext cx="9132570" cy="94551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Part V: Music Generation from Iamge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Multi-Modal RAG Assisted VLM Framework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  <p:pic>
        <p:nvPicPr>
          <p:cNvPr id="3" name="图片 2"/>
          <p:cNvPicPr/>
          <p:nvPr/>
        </p:nvPicPr>
        <p:blipFill>
          <a:blip r:embed="rId20"/>
          <a:srcRect t="20766" r="-1356" b="23333"/>
          <a:stretch>
            <a:fillRect/>
          </a:stretch>
        </p:blipFill>
        <p:spPr>
          <a:xfrm>
            <a:off x="1101725" y="3430905"/>
            <a:ext cx="2278380" cy="78803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1"/>
          <a:srcRect l="6727" t="36815" r="6134" b="38037"/>
          <a:stretch>
            <a:fillRect/>
          </a:stretch>
        </p:blipFill>
        <p:spPr>
          <a:xfrm>
            <a:off x="3724275" y="3437255"/>
            <a:ext cx="2277745" cy="78232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2"/>
          <a:stretch>
            <a:fillRect/>
          </a:stretch>
        </p:blipFill>
        <p:spPr>
          <a:xfrm>
            <a:off x="6346190" y="3437255"/>
            <a:ext cx="1568450" cy="781685"/>
          </a:xfrm>
          <a:prstGeom prst="rect">
            <a:avLst/>
          </a:prstGeom>
        </p:spPr>
      </p:pic>
      <p:sp>
        <p:nvSpPr>
          <p:cNvPr id="8" name="object 4"/>
          <p:cNvSpPr txBox="1"/>
          <p:nvPr/>
        </p:nvSpPr>
        <p:spPr>
          <a:xfrm>
            <a:off x="0" y="4689475"/>
            <a:ext cx="9132570" cy="44005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Zijian Zhao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*, Dian Jin, Zijing Zhou, "Zero-Effort Image-to-Music Generation: An Interpretable RAG-based VLM Approach" (under way, to be submitted to IEEE Signal Processing Letters (SPL))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09486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Previous Works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1650" y="698500"/>
            <a:ext cx="4366895" cy="2032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Training-Based Methods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Large Computation Resource Requirement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Dataset Limitations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Low Interpretability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Mapping-Based Methods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Lack of Rationality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Low Interpretability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2897505"/>
            <a:ext cx="4373245" cy="2134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13325" y="4660900"/>
            <a:ext cx="56197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[14]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3360420" y="1564640"/>
            <a:ext cx="1965325" cy="4292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extBox 36"/>
          <p:cNvSpPr txBox="1"/>
          <p:nvPr/>
        </p:nvSpPr>
        <p:spPr>
          <a:xfrm>
            <a:off x="5408295" y="763270"/>
            <a:ext cx="3735705" cy="2032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Our Method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High Interpretability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Low Cost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No Need for Training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High Quality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RAG-Based Generation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Self-Refinement Mechanism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13188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Workflow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" y="2308860"/>
            <a:ext cx="7445375" cy="28346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1650" y="661035"/>
            <a:ext cx="8305800" cy="1710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Primary Music Generation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Generate Image Description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Generate ABC Music via Multi-Modal RAG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Music Refinement Using a Model-Based Evaluator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Self-Refine According to Music Quality Metrics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Explanation Generation with Text Output and Image Attention Map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598995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 Background: Music Information Retrieval (MIR) </a:t>
            </a:r>
            <a:endParaRPr lang="zh-CN" altLang="en-US" sz="2000" b="1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265" y="605790"/>
            <a:ext cx="8129270" cy="4257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What is MIR? 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MIR is the study and application of techniques to extract, analyze, and manage information from music. It encompasses audio analysis, music classification, recommendation systems, and content-based retrieval, aiming to improve how we search for and interact with music. 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(in short: computer + music)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Applications of MIR:</a:t>
            </a:r>
            <a:endParaRPr lang="en-US" altLang="zh-CN" b="1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 Recommendation System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 Generation Models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 and Lycris Analysis, Music Education, ......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 descr="1602a4f00b7ddb1446ce954a56398e44"/>
          <p:cNvPicPr>
            <a:picLocks noChangeAspect="1"/>
          </p:cNvPicPr>
          <p:nvPr/>
        </p:nvPicPr>
        <p:blipFill>
          <a:blip r:embed="rId1"/>
          <a:srcRect t="8881" r="6771"/>
          <a:stretch>
            <a:fillRect/>
          </a:stretch>
        </p:blipFill>
        <p:spPr>
          <a:xfrm>
            <a:off x="6739890" y="1760855"/>
            <a:ext cx="1478915" cy="2777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5" y="3274060"/>
            <a:ext cx="5949950" cy="12642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45490" y="4538345"/>
            <a:ext cx="5939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SUNO Music Generator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741795" y="4538345"/>
            <a:ext cx="1477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QQ Music Recommender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5495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Machine Evaluation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2486660"/>
            <a:ext cx="8093710" cy="189928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1650" y="781685"/>
            <a:ext cx="8305800" cy="2032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LM as Judger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Generation VLM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Open Source SOTA: Keye-VL-8B [15]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Evaluation VLM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Latest Closed Source Model: Grok4 [16]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36664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Generation Result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 descr="attention_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591820"/>
            <a:ext cx="7126605" cy="1725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9615" y="3731895"/>
            <a:ext cx="7799070" cy="132969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Calibri" panose="020F0502020204030204"/>
                <a:ea typeface="Calibri" panose="020F0502020204030204"/>
              </a:rPr>
              <a:t>The music for "Whimsical Window Watcher" aims to evoke the serene curiosity of a calico cat observing a vibrant shoe display. The gentle 4/4 meter and C major key establish a calm, playful foundation, while the flowing melody (inspired by the cat</a:t>
            </a:r>
            <a:r>
              <a:rPr lang="en-US" altLang="zh-CN">
                <a:latin typeface="Calibri" panose="020F0502020204030204"/>
                <a:ea typeface="宋体" panose="02010600030101010101" pitchFamily="2" charset="-122"/>
              </a:rPr>
              <a:t>’</a:t>
            </a:r>
            <a:r>
              <a:rPr lang="en-US" altLang="zh-CN">
                <a:latin typeface="Calibri" panose="020F0502020204030204"/>
                <a:ea typeface="Calibri" panose="020F0502020204030204"/>
              </a:rPr>
              <a:t>s graceful movements) weaves through the scene. Light dynamics (mf to crescendo) mirror the cat</a:t>
            </a:r>
            <a:r>
              <a:rPr lang="en-US" altLang="zh-CN">
                <a:latin typeface="Calibri" panose="020F0502020204030204"/>
                <a:ea typeface="宋体" panose="02010600030101010101" pitchFamily="2" charset="-122"/>
              </a:rPr>
              <a:t>’</a:t>
            </a:r>
            <a:r>
              <a:rPr lang="en-US" altLang="zh-CN">
                <a:latin typeface="Calibri" panose="020F0502020204030204"/>
                <a:ea typeface="Calibri" panose="020F0502020204030204"/>
              </a:rPr>
              <a:t>s growing fascination, and simple ornaments (trills) add a whimsical touch, reflecting the vibrant yet peaceful atmosphere of the shop. The repeated motifs and soft resolution capture the cat</a:t>
            </a:r>
            <a:r>
              <a:rPr lang="en-US" altLang="zh-CN">
                <a:latin typeface="Calibri" panose="020F0502020204030204"/>
                <a:ea typeface="宋体" panose="02010600030101010101" pitchFamily="2" charset="-122"/>
              </a:rPr>
              <a:t>’</a:t>
            </a:r>
            <a:r>
              <a:rPr lang="en-US" altLang="zh-CN">
                <a:latin typeface="Calibri" panose="020F0502020204030204"/>
                <a:ea typeface="Calibri" panose="020F0502020204030204"/>
              </a:rPr>
              <a:t>s lingering gaze, blending the tranquil interior with the lively colors of the shoes.</a:t>
            </a:r>
            <a:endParaRPr lang="en-US" altLang="zh-CN"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95" y="2317750"/>
            <a:ext cx="3343275" cy="141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1905" y="2341880"/>
            <a:ext cx="9142095" cy="471170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VI: Future Directions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376929" y="1835662"/>
            <a:ext cx="8037383" cy="66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buNone/>
            </a:pPr>
            <a:r>
              <a:rPr lang="en-US" altLang="zh-CN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Thanks for your attention!</a:t>
            </a:r>
            <a:endParaRPr lang="en-US" altLang="zh-CN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84" name="矩形 46"/>
          <p:cNvSpPr>
            <a:spLocks noChangeArrowheads="1"/>
          </p:cNvSpPr>
          <p:nvPr/>
        </p:nvSpPr>
        <p:spPr bwMode="auto">
          <a:xfrm>
            <a:off x="2095301" y="3033598"/>
            <a:ext cx="4533265" cy="136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Presented by Zijian Zhao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Email: zzhaock@connect.ust.hk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Homepage: https://zijianzhao.netlify.app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>
              <a:buNone/>
            </a:pP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308796"/>
            <a:ext cx="1807695" cy="578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542544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 Background: Music Representation in MIR </a:t>
            </a:r>
            <a:endParaRPr lang="zh-CN" altLang="en-US" sz="2000" b="1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145" y="605952"/>
            <a:ext cx="8129155" cy="456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Audio Music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Original File </a:t>
            </a: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(for computer programs)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 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Mp3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Wav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Representation Manners </a:t>
            </a: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(for neural networks)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Tokenization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Continous Embedding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Symbolic Music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Original File: 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MIDI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MusicXML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ABC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Representation Manners: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CP [1]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REMI [2]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Octuple [3]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5013960" y="2077720"/>
            <a:ext cx="3711575" cy="18472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53405" y="2191385"/>
            <a:ext cx="1783715" cy="2730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73800" y="3162935"/>
            <a:ext cx="1478915" cy="2730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390" y="1083310"/>
            <a:ext cx="1396365" cy="525780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4" idx="0"/>
            <a:endCxn id="85" idx="2"/>
          </p:cNvCxnSpPr>
          <p:nvPr/>
        </p:nvCxnSpPr>
        <p:spPr>
          <a:xfrm flipH="1" flipV="1">
            <a:off x="5723890" y="1609090"/>
            <a:ext cx="821690" cy="5822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23180" y="776605"/>
            <a:ext cx="1200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Audio Music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5732" r="50075" b="59944"/>
          <a:stretch>
            <a:fillRect/>
          </a:stretch>
        </p:blipFill>
        <p:spPr>
          <a:xfrm>
            <a:off x="6108700" y="4102735"/>
            <a:ext cx="2113280" cy="1002030"/>
          </a:xfrm>
          <a:prstGeom prst="rect">
            <a:avLst/>
          </a:prstGeom>
        </p:spPr>
      </p:pic>
      <p:pic>
        <p:nvPicPr>
          <p:cNvPr id="19" name="图片 18" descr="91f89169dee0035e319d18017e08c98"/>
          <p:cNvPicPr>
            <a:picLocks noChangeAspect="1"/>
          </p:cNvPicPr>
          <p:nvPr/>
        </p:nvPicPr>
        <p:blipFill>
          <a:blip r:embed="rId6"/>
          <a:srcRect t="29026" r="46263" b="25366"/>
          <a:stretch>
            <a:fillRect/>
          </a:stretch>
        </p:blipFill>
        <p:spPr>
          <a:xfrm>
            <a:off x="3688715" y="4102735"/>
            <a:ext cx="2419985" cy="1028700"/>
          </a:xfrm>
          <a:prstGeom prst="rect">
            <a:avLst/>
          </a:prstGeom>
        </p:spPr>
      </p:pic>
      <p:cxnSp>
        <p:nvCxnSpPr>
          <p:cNvPr id="10" name="直接箭头连接符 9"/>
          <p:cNvCxnSpPr>
            <a:endCxn id="19" idx="0"/>
          </p:cNvCxnSpPr>
          <p:nvPr/>
        </p:nvCxnSpPr>
        <p:spPr>
          <a:xfrm flipH="1">
            <a:off x="4899025" y="3435985"/>
            <a:ext cx="2199640" cy="6667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491230" y="3796030"/>
            <a:ext cx="1631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Symbolic Music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650" y="208280"/>
            <a:ext cx="8472170" cy="76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  <a:sym typeface="+mn-ea"/>
              </a:rPr>
              <a:t>Background: Natural </a:t>
            </a: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Language Models in MIR </a:t>
            </a:r>
            <a:endParaRPr lang="en-US" altLang="zh-CN" sz="2000" b="1" dirty="0" smtClean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  <a:p>
            <a:pPr algn="r"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-- “Music is the universal language of mankind.”</a:t>
            </a:r>
            <a:endParaRPr lang="zh-CN" altLang="en-US" sz="2000" b="1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1650" y="941705"/>
            <a:ext cx="8129270" cy="4201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Representative MIR Models based on Nautral Language Models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Early Stage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 Transformer [4]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POP Music Transformer [2]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CP Transformer [1]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Pre-training Period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MidiBERT [5]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MusicBERT [3][6]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MuseBERT [7]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MERT [8]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LLM Era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ChatMusician [9]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YuE [10]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WavJourney [11]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620" y="1412875"/>
            <a:ext cx="2534285" cy="1229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620" y="2794635"/>
            <a:ext cx="2534285" cy="1071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85" y="4018280"/>
            <a:ext cx="2534920" cy="94361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904990" y="1874520"/>
            <a:ext cx="1631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CP Transformer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916420" y="3062605"/>
            <a:ext cx="1620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MusicBERT (symbolic)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926580" y="4229100"/>
            <a:ext cx="1692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ChatMusician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263461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Arial" panose="020B0604020202020204" pitchFamily="34" charset="0"/>
                <a:sym typeface="+mn-ea"/>
              </a:rPr>
              <a:t>Research Questions</a:t>
            </a:r>
            <a:endParaRPr lang="zh-CN" altLang="en-US" sz="2000" b="1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145" y="605952"/>
            <a:ext cx="812915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Music Understanding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Sequence-Level Tasks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composer prediction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emotion classification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Token-Level Tasks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melody extraction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velocity prediction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Music Generation</a:t>
            </a:r>
            <a:endParaRPr lang="en-US" altLang="zh-CN" b="1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Music Continuation</a:t>
            </a:r>
            <a:endParaRPr lang="en-US" altLang="zh-CN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Multi-Modal Music Interaction</a:t>
            </a:r>
            <a:endParaRPr lang="en-US" altLang="zh-CN" b="1" dirty="0" smtClean="0">
              <a:ea typeface="微软雅黑" panose="020B0503020204020204" pitchFamily="34" charset="-122"/>
              <a:cs typeface="Calibri" panose="020F0502020204030204" pitchFamily="34" charset="0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X to Music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Music to X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9144000" cy="5154760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890"/>
                </a:lnTo>
                <a:lnTo>
                  <a:pt x="10692003" y="7559890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397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2" name="object 4"/>
          <p:cNvSpPr txBox="1"/>
          <p:nvPr/>
        </p:nvSpPr>
        <p:spPr>
          <a:xfrm>
            <a:off x="0" y="1861820"/>
            <a:ext cx="9132570" cy="94551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II: Symbolicy Music Understanding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Adversarial-MidiBERT</a:t>
            </a: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"/>
          <p:cNvSpPr/>
          <p:nvPr/>
        </p:nvSpPr>
        <p:spPr>
          <a:xfrm>
            <a:off x="481546" y="153095"/>
            <a:ext cx="89059" cy="108109"/>
          </a:xfrm>
          <a:custGeom>
            <a:avLst/>
            <a:gdLst/>
            <a:ahLst/>
            <a:cxnLst/>
            <a:rect l="l" t="t" r="r" b="b"/>
            <a:pathLst>
              <a:path w="118745" h="144144">
                <a:moveTo>
                  <a:pt x="86131" y="0"/>
                </a:moveTo>
                <a:lnTo>
                  <a:pt x="0" y="0"/>
                </a:lnTo>
                <a:lnTo>
                  <a:pt x="0" y="16510"/>
                </a:lnTo>
                <a:lnTo>
                  <a:pt x="34112" y="16510"/>
                </a:lnTo>
                <a:lnTo>
                  <a:pt x="34112" y="143510"/>
                </a:lnTo>
                <a:lnTo>
                  <a:pt x="52031" y="143510"/>
                </a:lnTo>
                <a:lnTo>
                  <a:pt x="52031" y="16510"/>
                </a:lnTo>
                <a:lnTo>
                  <a:pt x="86131" y="16510"/>
                </a:lnTo>
                <a:lnTo>
                  <a:pt x="86131" y="0"/>
                </a:lnTo>
                <a:close/>
              </a:path>
              <a:path w="118745" h="144144">
                <a:moveTo>
                  <a:pt x="118529" y="74269"/>
                </a:moveTo>
                <a:lnTo>
                  <a:pt x="100622" y="74269"/>
                </a:lnTo>
                <a:lnTo>
                  <a:pt x="100622" y="144119"/>
                </a:lnTo>
                <a:lnTo>
                  <a:pt x="118529" y="144119"/>
                </a:lnTo>
                <a:lnTo>
                  <a:pt x="118529" y="7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66" name="object 4"/>
          <p:cNvGrpSpPr/>
          <p:nvPr/>
        </p:nvGrpSpPr>
        <p:grpSpPr>
          <a:xfrm>
            <a:off x="557013" y="152599"/>
            <a:ext cx="157163" cy="108585"/>
            <a:chOff x="3343644" y="2906025"/>
            <a:chExt cx="209550" cy="144780"/>
          </a:xfrm>
        </p:grpSpPr>
        <p:sp>
          <p:nvSpPr>
            <p:cNvPr id="67" name="object 5"/>
            <p:cNvSpPr/>
            <p:nvPr/>
          </p:nvSpPr>
          <p:spPr>
            <a:xfrm>
              <a:off x="3343643" y="2906026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80">
                  <a:moveTo>
                    <a:pt x="104228" y="0"/>
                  </a:moveTo>
                  <a:lnTo>
                    <a:pt x="86309" y="0"/>
                  </a:lnTo>
                  <a:lnTo>
                    <a:pt x="86309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09" y="74930"/>
                  </a:lnTo>
                  <a:lnTo>
                    <a:pt x="86309" y="144780"/>
                  </a:lnTo>
                  <a:lnTo>
                    <a:pt x="104228" y="144780"/>
                  </a:lnTo>
                  <a:lnTo>
                    <a:pt x="104228" y="74930"/>
                  </a:lnTo>
                  <a:lnTo>
                    <a:pt x="104228" y="58420"/>
                  </a:lnTo>
                  <a:lnTo>
                    <a:pt x="104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75699" y="2906514"/>
              <a:ext cx="77165" cy="143675"/>
            </a:xfrm>
            <a:prstGeom prst="rect">
              <a:avLst/>
            </a:prstGeom>
          </p:spPr>
        </p:pic>
      </p:grpSp>
      <p:sp>
        <p:nvSpPr>
          <p:cNvPr id="69" name="object 7"/>
          <p:cNvSpPr/>
          <p:nvPr/>
        </p:nvSpPr>
        <p:spPr>
          <a:xfrm>
            <a:off x="773520" y="208796"/>
            <a:ext cx="13811" cy="52388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0" y="69849"/>
                </a:moveTo>
                <a:lnTo>
                  <a:pt x="17919" y="69849"/>
                </a:lnTo>
                <a:lnTo>
                  <a:pt x="17919" y="0"/>
                </a:lnTo>
                <a:lnTo>
                  <a:pt x="0" y="0"/>
                </a:lnTo>
                <a:lnTo>
                  <a:pt x="0" y="69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0" name="object 8"/>
          <p:cNvSpPr/>
          <p:nvPr/>
        </p:nvSpPr>
        <p:spPr>
          <a:xfrm>
            <a:off x="773516" y="147818"/>
            <a:ext cx="431006" cy="117634"/>
          </a:xfrm>
          <a:custGeom>
            <a:avLst/>
            <a:gdLst/>
            <a:ahLst/>
            <a:cxnLst/>
            <a:rect l="l" t="t" r="r" b="b"/>
            <a:pathLst>
              <a:path w="574675" h="156844">
                <a:moveTo>
                  <a:pt x="104216" y="6375"/>
                </a:moveTo>
                <a:lnTo>
                  <a:pt x="86321" y="6375"/>
                </a:lnTo>
                <a:lnTo>
                  <a:pt x="86321" y="64795"/>
                </a:lnTo>
                <a:lnTo>
                  <a:pt x="17919" y="64795"/>
                </a:lnTo>
                <a:lnTo>
                  <a:pt x="17919" y="6375"/>
                </a:lnTo>
                <a:lnTo>
                  <a:pt x="0" y="6375"/>
                </a:lnTo>
                <a:lnTo>
                  <a:pt x="0" y="64795"/>
                </a:lnTo>
                <a:lnTo>
                  <a:pt x="0" y="81305"/>
                </a:lnTo>
                <a:lnTo>
                  <a:pt x="86321" y="81305"/>
                </a:lnTo>
                <a:lnTo>
                  <a:pt x="86321" y="151155"/>
                </a:lnTo>
                <a:lnTo>
                  <a:pt x="104216" y="151155"/>
                </a:lnTo>
                <a:lnTo>
                  <a:pt x="104216" y="81305"/>
                </a:lnTo>
                <a:lnTo>
                  <a:pt x="104216" y="64795"/>
                </a:lnTo>
                <a:lnTo>
                  <a:pt x="104216" y="6375"/>
                </a:lnTo>
                <a:close/>
              </a:path>
              <a:path w="574675" h="156844">
                <a:moveTo>
                  <a:pt x="272491" y="78701"/>
                </a:moveTo>
                <a:lnTo>
                  <a:pt x="266509" y="49644"/>
                </a:lnTo>
                <a:lnTo>
                  <a:pt x="254571" y="32118"/>
                </a:lnTo>
                <a:lnTo>
                  <a:pt x="254571" y="78701"/>
                </a:lnTo>
                <a:lnTo>
                  <a:pt x="249974" y="101612"/>
                </a:lnTo>
                <a:lnTo>
                  <a:pt x="237540" y="120053"/>
                </a:lnTo>
                <a:lnTo>
                  <a:pt x="219278" y="132346"/>
                </a:lnTo>
                <a:lnTo>
                  <a:pt x="197218" y="136817"/>
                </a:lnTo>
                <a:lnTo>
                  <a:pt x="175145" y="132346"/>
                </a:lnTo>
                <a:lnTo>
                  <a:pt x="156883" y="120053"/>
                </a:lnTo>
                <a:lnTo>
                  <a:pt x="144449" y="101612"/>
                </a:lnTo>
                <a:lnTo>
                  <a:pt x="139865" y="78701"/>
                </a:lnTo>
                <a:lnTo>
                  <a:pt x="144081" y="56273"/>
                </a:lnTo>
                <a:lnTo>
                  <a:pt x="155892" y="37782"/>
                </a:lnTo>
                <a:lnTo>
                  <a:pt x="174028" y="25222"/>
                </a:lnTo>
                <a:lnTo>
                  <a:pt x="197218" y="20586"/>
                </a:lnTo>
                <a:lnTo>
                  <a:pt x="220408" y="25222"/>
                </a:lnTo>
                <a:lnTo>
                  <a:pt x="238544" y="37782"/>
                </a:lnTo>
                <a:lnTo>
                  <a:pt x="250355" y="56273"/>
                </a:lnTo>
                <a:lnTo>
                  <a:pt x="254571" y="78701"/>
                </a:lnTo>
                <a:lnTo>
                  <a:pt x="254571" y="32118"/>
                </a:lnTo>
                <a:lnTo>
                  <a:pt x="250291" y="25831"/>
                </a:lnTo>
                <a:lnTo>
                  <a:pt x="242481" y="20586"/>
                </a:lnTo>
                <a:lnTo>
                  <a:pt x="226339" y="9728"/>
                </a:lnTo>
                <a:lnTo>
                  <a:pt x="197218" y="3822"/>
                </a:lnTo>
                <a:lnTo>
                  <a:pt x="168084" y="9728"/>
                </a:lnTo>
                <a:lnTo>
                  <a:pt x="144145" y="25831"/>
                </a:lnTo>
                <a:lnTo>
                  <a:pt x="127927" y="49644"/>
                </a:lnTo>
                <a:lnTo>
                  <a:pt x="121958" y="78701"/>
                </a:lnTo>
                <a:lnTo>
                  <a:pt x="127876" y="108407"/>
                </a:lnTo>
                <a:lnTo>
                  <a:pt x="144005" y="132156"/>
                </a:lnTo>
                <a:lnTo>
                  <a:pt x="167932" y="147891"/>
                </a:lnTo>
                <a:lnTo>
                  <a:pt x="197218" y="153593"/>
                </a:lnTo>
                <a:lnTo>
                  <a:pt x="226504" y="147891"/>
                </a:lnTo>
                <a:lnTo>
                  <a:pt x="243344" y="136817"/>
                </a:lnTo>
                <a:lnTo>
                  <a:pt x="250431" y="132156"/>
                </a:lnTo>
                <a:lnTo>
                  <a:pt x="266573" y="108407"/>
                </a:lnTo>
                <a:lnTo>
                  <a:pt x="272491" y="78701"/>
                </a:lnTo>
                <a:close/>
              </a:path>
              <a:path w="574675" h="156844">
                <a:moveTo>
                  <a:pt x="415772" y="6858"/>
                </a:moveTo>
                <a:lnTo>
                  <a:pt x="397865" y="6858"/>
                </a:lnTo>
                <a:lnTo>
                  <a:pt x="397865" y="112991"/>
                </a:lnTo>
                <a:lnTo>
                  <a:pt x="290017" y="0"/>
                </a:lnTo>
                <a:lnTo>
                  <a:pt x="290017" y="150545"/>
                </a:lnTo>
                <a:lnTo>
                  <a:pt x="307936" y="150545"/>
                </a:lnTo>
                <a:lnTo>
                  <a:pt x="307936" y="43459"/>
                </a:lnTo>
                <a:lnTo>
                  <a:pt x="415772" y="156451"/>
                </a:lnTo>
                <a:lnTo>
                  <a:pt x="415772" y="6858"/>
                </a:lnTo>
                <a:close/>
              </a:path>
              <a:path w="574675" h="156844">
                <a:moveTo>
                  <a:pt x="574128" y="78143"/>
                </a:moveTo>
                <a:lnTo>
                  <a:pt x="517131" y="78143"/>
                </a:lnTo>
                <a:lnTo>
                  <a:pt x="517131" y="94526"/>
                </a:lnTo>
                <a:lnTo>
                  <a:pt x="554291" y="94526"/>
                </a:lnTo>
                <a:lnTo>
                  <a:pt x="549744" y="111074"/>
                </a:lnTo>
                <a:lnTo>
                  <a:pt x="538835" y="124650"/>
                </a:lnTo>
                <a:lnTo>
                  <a:pt x="523887" y="133832"/>
                </a:lnTo>
                <a:lnTo>
                  <a:pt x="507225" y="137210"/>
                </a:lnTo>
                <a:lnTo>
                  <a:pt x="485406" y="132270"/>
                </a:lnTo>
                <a:lnTo>
                  <a:pt x="467690" y="119151"/>
                </a:lnTo>
                <a:lnTo>
                  <a:pt x="455777" y="100393"/>
                </a:lnTo>
                <a:lnTo>
                  <a:pt x="451421" y="78511"/>
                </a:lnTo>
                <a:lnTo>
                  <a:pt x="455853" y="55816"/>
                </a:lnTo>
                <a:lnTo>
                  <a:pt x="468020" y="37287"/>
                </a:lnTo>
                <a:lnTo>
                  <a:pt x="486219" y="24790"/>
                </a:lnTo>
                <a:lnTo>
                  <a:pt x="508762" y="20218"/>
                </a:lnTo>
                <a:lnTo>
                  <a:pt x="521754" y="21894"/>
                </a:lnTo>
                <a:lnTo>
                  <a:pt x="534047" y="26644"/>
                </a:lnTo>
                <a:lnTo>
                  <a:pt x="544982" y="34036"/>
                </a:lnTo>
                <a:lnTo>
                  <a:pt x="553923" y="43649"/>
                </a:lnTo>
                <a:lnTo>
                  <a:pt x="566496" y="31648"/>
                </a:lnTo>
                <a:lnTo>
                  <a:pt x="554545" y="19812"/>
                </a:lnTo>
                <a:lnTo>
                  <a:pt x="540321" y="11087"/>
                </a:lnTo>
                <a:lnTo>
                  <a:pt x="524548" y="5676"/>
                </a:lnTo>
                <a:lnTo>
                  <a:pt x="507974" y="3822"/>
                </a:lnTo>
                <a:lnTo>
                  <a:pt x="478904" y="9766"/>
                </a:lnTo>
                <a:lnTo>
                  <a:pt x="455244" y="25946"/>
                </a:lnTo>
                <a:lnTo>
                  <a:pt x="439318" y="49885"/>
                </a:lnTo>
                <a:lnTo>
                  <a:pt x="433489" y="79095"/>
                </a:lnTo>
                <a:lnTo>
                  <a:pt x="439178" y="107530"/>
                </a:lnTo>
                <a:lnTo>
                  <a:pt x="454723" y="131279"/>
                </a:lnTo>
                <a:lnTo>
                  <a:pt x="477799" y="147548"/>
                </a:lnTo>
                <a:lnTo>
                  <a:pt x="506120" y="153593"/>
                </a:lnTo>
                <a:lnTo>
                  <a:pt x="533692" y="148234"/>
                </a:lnTo>
                <a:lnTo>
                  <a:pt x="555193" y="133515"/>
                </a:lnTo>
                <a:lnTo>
                  <a:pt x="569150" y="111391"/>
                </a:lnTo>
                <a:lnTo>
                  <a:pt x="574128" y="83858"/>
                </a:lnTo>
                <a:lnTo>
                  <a:pt x="574128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1" name="object 9"/>
          <p:cNvSpPr/>
          <p:nvPr/>
        </p:nvSpPr>
        <p:spPr>
          <a:xfrm>
            <a:off x="1261538" y="147818"/>
            <a:ext cx="419100" cy="117634"/>
          </a:xfrm>
          <a:custGeom>
            <a:avLst/>
            <a:gdLst/>
            <a:ahLst/>
            <a:cxnLst/>
            <a:rect l="l" t="t" r="r" b="b"/>
            <a:pathLst>
              <a:path w="558800" h="156844">
                <a:moveTo>
                  <a:pt x="103466" y="150545"/>
                </a:moveTo>
                <a:lnTo>
                  <a:pt x="37731" y="71462"/>
                </a:lnTo>
                <a:lnTo>
                  <a:pt x="102323" y="6870"/>
                </a:lnTo>
                <a:lnTo>
                  <a:pt x="78879" y="6870"/>
                </a:lnTo>
                <a:lnTo>
                  <a:pt x="17932" y="69176"/>
                </a:lnTo>
                <a:lnTo>
                  <a:pt x="17932" y="6870"/>
                </a:lnTo>
                <a:lnTo>
                  <a:pt x="0" y="6870"/>
                </a:lnTo>
                <a:lnTo>
                  <a:pt x="0" y="150545"/>
                </a:lnTo>
                <a:lnTo>
                  <a:pt x="17932" y="150545"/>
                </a:lnTo>
                <a:lnTo>
                  <a:pt x="17932" y="90525"/>
                </a:lnTo>
                <a:lnTo>
                  <a:pt x="25158" y="83667"/>
                </a:lnTo>
                <a:lnTo>
                  <a:pt x="79286" y="150545"/>
                </a:lnTo>
                <a:lnTo>
                  <a:pt x="103466" y="150545"/>
                </a:lnTo>
                <a:close/>
              </a:path>
              <a:path w="558800" h="156844">
                <a:moveTo>
                  <a:pt x="256654" y="78701"/>
                </a:moveTo>
                <a:lnTo>
                  <a:pt x="250685" y="49644"/>
                </a:lnTo>
                <a:lnTo>
                  <a:pt x="238798" y="32194"/>
                </a:lnTo>
                <a:lnTo>
                  <a:pt x="238798" y="78701"/>
                </a:lnTo>
                <a:lnTo>
                  <a:pt x="234200" y="101612"/>
                </a:lnTo>
                <a:lnTo>
                  <a:pt x="221754" y="120053"/>
                </a:lnTo>
                <a:lnTo>
                  <a:pt x="203479" y="132346"/>
                </a:lnTo>
                <a:lnTo>
                  <a:pt x="181419" y="136817"/>
                </a:lnTo>
                <a:lnTo>
                  <a:pt x="159346" y="132346"/>
                </a:lnTo>
                <a:lnTo>
                  <a:pt x="141084" y="120053"/>
                </a:lnTo>
                <a:lnTo>
                  <a:pt x="128651" y="101612"/>
                </a:lnTo>
                <a:lnTo>
                  <a:pt x="124053" y="78701"/>
                </a:lnTo>
                <a:lnTo>
                  <a:pt x="128282" y="56273"/>
                </a:lnTo>
                <a:lnTo>
                  <a:pt x="140093" y="37782"/>
                </a:lnTo>
                <a:lnTo>
                  <a:pt x="158242" y="25222"/>
                </a:lnTo>
                <a:lnTo>
                  <a:pt x="181419" y="20586"/>
                </a:lnTo>
                <a:lnTo>
                  <a:pt x="204609" y="25222"/>
                </a:lnTo>
                <a:lnTo>
                  <a:pt x="222745" y="37782"/>
                </a:lnTo>
                <a:lnTo>
                  <a:pt x="234569" y="56273"/>
                </a:lnTo>
                <a:lnTo>
                  <a:pt x="238798" y="78701"/>
                </a:lnTo>
                <a:lnTo>
                  <a:pt x="238798" y="32194"/>
                </a:lnTo>
                <a:lnTo>
                  <a:pt x="234467" y="25831"/>
                </a:lnTo>
                <a:lnTo>
                  <a:pt x="226669" y="20586"/>
                </a:lnTo>
                <a:lnTo>
                  <a:pt x="210540" y="9728"/>
                </a:lnTo>
                <a:lnTo>
                  <a:pt x="181419" y="3822"/>
                </a:lnTo>
                <a:lnTo>
                  <a:pt x="152298" y="9728"/>
                </a:lnTo>
                <a:lnTo>
                  <a:pt x="128358" y="25831"/>
                </a:lnTo>
                <a:lnTo>
                  <a:pt x="112115" y="49644"/>
                </a:lnTo>
                <a:lnTo>
                  <a:pt x="106146" y="78701"/>
                </a:lnTo>
                <a:lnTo>
                  <a:pt x="112064" y="108407"/>
                </a:lnTo>
                <a:lnTo>
                  <a:pt x="128219" y="132156"/>
                </a:lnTo>
                <a:lnTo>
                  <a:pt x="152146" y="147891"/>
                </a:lnTo>
                <a:lnTo>
                  <a:pt x="181419" y="153593"/>
                </a:lnTo>
                <a:lnTo>
                  <a:pt x="210693" y="147891"/>
                </a:lnTo>
                <a:lnTo>
                  <a:pt x="227533" y="136817"/>
                </a:lnTo>
                <a:lnTo>
                  <a:pt x="234607" y="132156"/>
                </a:lnTo>
                <a:lnTo>
                  <a:pt x="250736" y="108407"/>
                </a:lnTo>
                <a:lnTo>
                  <a:pt x="256654" y="78701"/>
                </a:lnTo>
                <a:close/>
              </a:path>
              <a:path w="558800" h="156844">
                <a:moveTo>
                  <a:pt x="399973" y="6858"/>
                </a:moveTo>
                <a:lnTo>
                  <a:pt x="382041" y="6858"/>
                </a:lnTo>
                <a:lnTo>
                  <a:pt x="382041" y="112991"/>
                </a:lnTo>
                <a:lnTo>
                  <a:pt x="274218" y="0"/>
                </a:lnTo>
                <a:lnTo>
                  <a:pt x="274218" y="150545"/>
                </a:lnTo>
                <a:lnTo>
                  <a:pt x="292112" y="150545"/>
                </a:lnTo>
                <a:lnTo>
                  <a:pt x="292112" y="43459"/>
                </a:lnTo>
                <a:lnTo>
                  <a:pt x="399973" y="156451"/>
                </a:lnTo>
                <a:lnTo>
                  <a:pt x="399973" y="6858"/>
                </a:lnTo>
                <a:close/>
              </a:path>
              <a:path w="558800" h="156844">
                <a:moveTo>
                  <a:pt x="558330" y="78143"/>
                </a:moveTo>
                <a:lnTo>
                  <a:pt x="501332" y="78143"/>
                </a:lnTo>
                <a:lnTo>
                  <a:pt x="501332" y="94526"/>
                </a:lnTo>
                <a:lnTo>
                  <a:pt x="538492" y="94526"/>
                </a:lnTo>
                <a:lnTo>
                  <a:pt x="533946" y="111074"/>
                </a:lnTo>
                <a:lnTo>
                  <a:pt x="523024" y="124650"/>
                </a:lnTo>
                <a:lnTo>
                  <a:pt x="508076" y="133832"/>
                </a:lnTo>
                <a:lnTo>
                  <a:pt x="491426" y="137210"/>
                </a:lnTo>
                <a:lnTo>
                  <a:pt x="469620" y="132270"/>
                </a:lnTo>
                <a:lnTo>
                  <a:pt x="451891" y="119151"/>
                </a:lnTo>
                <a:lnTo>
                  <a:pt x="439978" y="100393"/>
                </a:lnTo>
                <a:lnTo>
                  <a:pt x="435622" y="78511"/>
                </a:lnTo>
                <a:lnTo>
                  <a:pt x="440055" y="55816"/>
                </a:lnTo>
                <a:lnTo>
                  <a:pt x="452221" y="37287"/>
                </a:lnTo>
                <a:lnTo>
                  <a:pt x="470420" y="24790"/>
                </a:lnTo>
                <a:lnTo>
                  <a:pt x="492950" y="20218"/>
                </a:lnTo>
                <a:lnTo>
                  <a:pt x="505955" y="21894"/>
                </a:lnTo>
                <a:lnTo>
                  <a:pt x="518248" y="26644"/>
                </a:lnTo>
                <a:lnTo>
                  <a:pt x="529183" y="34036"/>
                </a:lnTo>
                <a:lnTo>
                  <a:pt x="538124" y="43649"/>
                </a:lnTo>
                <a:lnTo>
                  <a:pt x="550697" y="31648"/>
                </a:lnTo>
                <a:lnTo>
                  <a:pt x="538746" y="19812"/>
                </a:lnTo>
                <a:lnTo>
                  <a:pt x="524522" y="11087"/>
                </a:lnTo>
                <a:lnTo>
                  <a:pt x="508749" y="5676"/>
                </a:lnTo>
                <a:lnTo>
                  <a:pt x="492175" y="3822"/>
                </a:lnTo>
                <a:lnTo>
                  <a:pt x="463092" y="9766"/>
                </a:lnTo>
                <a:lnTo>
                  <a:pt x="439432" y="25946"/>
                </a:lnTo>
                <a:lnTo>
                  <a:pt x="423519" y="49885"/>
                </a:lnTo>
                <a:lnTo>
                  <a:pt x="417690" y="79095"/>
                </a:lnTo>
                <a:lnTo>
                  <a:pt x="423379" y="107530"/>
                </a:lnTo>
                <a:lnTo>
                  <a:pt x="438912" y="131279"/>
                </a:lnTo>
                <a:lnTo>
                  <a:pt x="461987" y="147548"/>
                </a:lnTo>
                <a:lnTo>
                  <a:pt x="490321" y="153593"/>
                </a:lnTo>
                <a:lnTo>
                  <a:pt x="517893" y="148234"/>
                </a:lnTo>
                <a:lnTo>
                  <a:pt x="539394" y="133515"/>
                </a:lnTo>
                <a:lnTo>
                  <a:pt x="553351" y="111391"/>
                </a:lnTo>
                <a:lnTo>
                  <a:pt x="558330" y="83858"/>
                </a:lnTo>
                <a:lnTo>
                  <a:pt x="558330" y="78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2" name="object 10"/>
          <p:cNvGrpSpPr/>
          <p:nvPr/>
        </p:nvGrpSpPr>
        <p:grpSpPr>
          <a:xfrm>
            <a:off x="489693" y="319267"/>
            <a:ext cx="747236" cy="119063"/>
            <a:chOff x="3253884" y="3128249"/>
            <a:chExt cx="996315" cy="158750"/>
          </a:xfrm>
        </p:grpSpPr>
        <p:pic>
          <p:nvPicPr>
            <p:cNvPr id="7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884" y="3135114"/>
              <a:ext cx="105194" cy="146723"/>
            </a:xfrm>
            <a:prstGeom prst="rect">
              <a:avLst/>
            </a:prstGeom>
          </p:spPr>
        </p:pic>
        <p:pic>
          <p:nvPicPr>
            <p:cNvPr id="7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39" y="3128249"/>
              <a:ext cx="125755" cy="156451"/>
            </a:xfrm>
            <a:prstGeom prst="rect">
              <a:avLst/>
            </a:prstGeom>
          </p:spPr>
        </p:pic>
        <p:pic>
          <p:nvPicPr>
            <p:cNvPr id="75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657" y="3135109"/>
              <a:ext cx="247708" cy="151307"/>
            </a:xfrm>
            <a:prstGeom prst="rect">
              <a:avLst/>
            </a:prstGeom>
          </p:spPr>
        </p:pic>
        <p:pic>
          <p:nvPicPr>
            <p:cNvPr id="76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387" y="3132067"/>
              <a:ext cx="188057" cy="149771"/>
            </a:xfrm>
            <a:prstGeom prst="rect">
              <a:avLst/>
            </a:prstGeom>
          </p:spPr>
        </p:pic>
        <p:pic>
          <p:nvPicPr>
            <p:cNvPr id="77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416" y="3135109"/>
              <a:ext cx="232263" cy="143681"/>
            </a:xfrm>
            <a:prstGeom prst="rect">
              <a:avLst/>
            </a:prstGeom>
          </p:spPr>
        </p:pic>
      </p:grpSp>
      <p:grpSp>
        <p:nvGrpSpPr>
          <p:cNvPr id="78" name="object 16"/>
          <p:cNvGrpSpPr/>
          <p:nvPr/>
        </p:nvGrpSpPr>
        <p:grpSpPr>
          <a:xfrm>
            <a:off x="1282412" y="322127"/>
            <a:ext cx="179546" cy="112395"/>
            <a:chOff x="4310842" y="3132063"/>
            <a:chExt cx="239395" cy="149860"/>
          </a:xfrm>
        </p:grpSpPr>
        <p:pic>
          <p:nvPicPr>
            <p:cNvPr id="79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0842" y="3132063"/>
              <a:ext cx="150545" cy="149771"/>
            </a:xfrm>
            <a:prstGeom prst="rect">
              <a:avLst/>
            </a:prstGeom>
          </p:spPr>
        </p:pic>
        <p:pic>
          <p:nvPicPr>
            <p:cNvPr id="80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439" y="3135108"/>
              <a:ext cx="69570" cy="143687"/>
            </a:xfrm>
            <a:prstGeom prst="rect">
              <a:avLst/>
            </a:prstGeom>
          </p:spPr>
        </p:pic>
      </p:grpSp>
      <p:grpSp>
        <p:nvGrpSpPr>
          <p:cNvPr id="81" name="object 19"/>
          <p:cNvGrpSpPr/>
          <p:nvPr/>
        </p:nvGrpSpPr>
        <p:grpSpPr>
          <a:xfrm>
            <a:off x="1515927" y="319267"/>
            <a:ext cx="557689" cy="117634"/>
            <a:chOff x="4622196" y="3128249"/>
            <a:chExt cx="743585" cy="156845"/>
          </a:xfrm>
        </p:grpSpPr>
        <p:pic>
          <p:nvPicPr>
            <p:cNvPr id="82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196" y="3132061"/>
              <a:ext cx="216470" cy="149783"/>
            </a:xfrm>
            <a:prstGeom prst="rect">
              <a:avLst/>
            </a:prstGeom>
          </p:spPr>
        </p:pic>
        <p:sp>
          <p:nvSpPr>
            <p:cNvPr id="83" name="object 21"/>
            <p:cNvSpPr/>
            <p:nvPr/>
          </p:nvSpPr>
          <p:spPr>
            <a:xfrm>
              <a:off x="4861369" y="3135109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17894" y="0"/>
                  </a:moveTo>
                  <a:lnTo>
                    <a:pt x="0" y="0"/>
                  </a:lnTo>
                  <a:lnTo>
                    <a:pt x="0" y="143675"/>
                  </a:lnTo>
                  <a:lnTo>
                    <a:pt x="17894" y="143675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4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021" y="3135114"/>
              <a:ext cx="77165" cy="143675"/>
            </a:xfrm>
            <a:prstGeom prst="rect">
              <a:avLst/>
            </a:prstGeom>
          </p:spPr>
        </p:pic>
        <p:pic>
          <p:nvPicPr>
            <p:cNvPr id="85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512" y="3128249"/>
              <a:ext cx="125755" cy="156451"/>
            </a:xfrm>
            <a:prstGeom prst="rect">
              <a:avLst/>
            </a:prstGeom>
          </p:spPr>
        </p:pic>
        <p:pic>
          <p:nvPicPr>
            <p:cNvPr id="86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97" y="3132061"/>
              <a:ext cx="112585" cy="149783"/>
            </a:xfrm>
            <a:prstGeom prst="rect">
              <a:avLst/>
            </a:prstGeom>
          </p:spPr>
        </p:pic>
        <p:pic>
          <p:nvPicPr>
            <p:cNvPr id="87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537" y="3135114"/>
              <a:ext cx="77203" cy="143675"/>
            </a:xfrm>
            <a:prstGeom prst="rect">
              <a:avLst/>
            </a:prstGeom>
          </p:spPr>
        </p:pic>
      </p:grpSp>
      <p:grpSp>
        <p:nvGrpSpPr>
          <p:cNvPr id="88" name="object 26"/>
          <p:cNvGrpSpPr/>
          <p:nvPr/>
        </p:nvGrpSpPr>
        <p:grpSpPr>
          <a:xfrm>
            <a:off x="480128" y="490718"/>
            <a:ext cx="308610" cy="117634"/>
            <a:chOff x="3241130" y="3356850"/>
            <a:chExt cx="411480" cy="156845"/>
          </a:xfrm>
        </p:grpSpPr>
        <p:pic>
          <p:nvPicPr>
            <p:cNvPr id="89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1130" y="3356850"/>
              <a:ext cx="275139" cy="156451"/>
            </a:xfrm>
            <a:prstGeom prst="rect">
              <a:avLst/>
            </a:prstGeom>
          </p:spPr>
        </p:pic>
        <p:pic>
          <p:nvPicPr>
            <p:cNvPr id="90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2188" y="3363733"/>
              <a:ext cx="110337" cy="143662"/>
            </a:xfrm>
            <a:prstGeom prst="rect">
              <a:avLst/>
            </a:prstGeom>
          </p:spPr>
        </p:pic>
      </p:grpSp>
      <p:grpSp>
        <p:nvGrpSpPr>
          <p:cNvPr id="91" name="object 29"/>
          <p:cNvGrpSpPr/>
          <p:nvPr/>
        </p:nvGrpSpPr>
        <p:grpSpPr>
          <a:xfrm>
            <a:off x="836250" y="493595"/>
            <a:ext cx="260985" cy="112395"/>
            <a:chOff x="3715960" y="3360686"/>
            <a:chExt cx="347980" cy="149860"/>
          </a:xfrm>
        </p:grpSpPr>
        <p:pic>
          <p:nvPicPr>
            <p:cNvPr id="92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5960" y="3360686"/>
              <a:ext cx="307929" cy="149758"/>
            </a:xfrm>
            <a:prstGeom prst="rect">
              <a:avLst/>
            </a:prstGeom>
          </p:spPr>
        </p:pic>
        <p:sp>
          <p:nvSpPr>
            <p:cNvPr id="93" name="object 31"/>
            <p:cNvSpPr/>
            <p:nvPr/>
          </p:nvSpPr>
          <p:spPr>
            <a:xfrm>
              <a:off x="4045621" y="3438137"/>
              <a:ext cx="18415" cy="69850"/>
            </a:xfrm>
            <a:custGeom>
              <a:avLst/>
              <a:gdLst/>
              <a:ahLst/>
              <a:cxnLst/>
              <a:rect l="l" t="t" r="r" b="b"/>
              <a:pathLst>
                <a:path w="18414" h="69850">
                  <a:moveTo>
                    <a:pt x="0" y="69849"/>
                  </a:moveTo>
                  <a:lnTo>
                    <a:pt x="17907" y="69849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6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4" name="object 32"/>
          <p:cNvGrpSpPr/>
          <p:nvPr/>
        </p:nvGrpSpPr>
        <p:grpSpPr>
          <a:xfrm>
            <a:off x="1083496" y="490718"/>
            <a:ext cx="694373" cy="117634"/>
            <a:chOff x="4045621" y="3356850"/>
            <a:chExt cx="925830" cy="156845"/>
          </a:xfrm>
        </p:grpSpPr>
        <p:sp>
          <p:nvSpPr>
            <p:cNvPr id="95" name="object 33"/>
            <p:cNvSpPr/>
            <p:nvPr/>
          </p:nvSpPr>
          <p:spPr>
            <a:xfrm>
              <a:off x="4045610" y="3363213"/>
              <a:ext cx="104775" cy="144780"/>
            </a:xfrm>
            <a:custGeom>
              <a:avLst/>
              <a:gdLst/>
              <a:ahLst/>
              <a:cxnLst/>
              <a:rect l="l" t="t" r="r" b="b"/>
              <a:pathLst>
                <a:path w="104775" h="144779">
                  <a:moveTo>
                    <a:pt x="104190" y="0"/>
                  </a:moveTo>
                  <a:lnTo>
                    <a:pt x="86334" y="0"/>
                  </a:lnTo>
                  <a:lnTo>
                    <a:pt x="86334" y="58420"/>
                  </a:lnTo>
                  <a:lnTo>
                    <a:pt x="17907" y="58420"/>
                  </a:lnTo>
                  <a:lnTo>
                    <a:pt x="17907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4930"/>
                  </a:lnTo>
                  <a:lnTo>
                    <a:pt x="86334" y="74930"/>
                  </a:lnTo>
                  <a:lnTo>
                    <a:pt x="86334" y="144780"/>
                  </a:lnTo>
                  <a:lnTo>
                    <a:pt x="104190" y="144780"/>
                  </a:lnTo>
                  <a:lnTo>
                    <a:pt x="104190" y="74930"/>
                  </a:lnTo>
                  <a:lnTo>
                    <a:pt x="104190" y="58420"/>
                  </a:lnTo>
                  <a:lnTo>
                    <a:pt x="10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6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5935" y="3356850"/>
              <a:ext cx="293637" cy="156451"/>
            </a:xfrm>
            <a:prstGeom prst="rect">
              <a:avLst/>
            </a:prstGeom>
          </p:spPr>
        </p:pic>
        <p:pic>
          <p:nvPicPr>
            <p:cNvPr id="97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849" y="3360676"/>
              <a:ext cx="482276" cy="149758"/>
            </a:xfrm>
            <a:prstGeom prst="rect">
              <a:avLst/>
            </a:prstGeom>
          </p:spPr>
        </p:pic>
      </p:grpSp>
      <p:grpSp>
        <p:nvGrpSpPr>
          <p:cNvPr id="98" name="object 36"/>
          <p:cNvGrpSpPr/>
          <p:nvPr/>
        </p:nvGrpSpPr>
        <p:grpSpPr>
          <a:xfrm>
            <a:off x="114460" y="134691"/>
            <a:ext cx="302419" cy="471488"/>
            <a:chOff x="2753573" y="2882148"/>
            <a:chExt cx="403225" cy="628650"/>
          </a:xfrm>
        </p:grpSpPr>
        <p:sp>
          <p:nvSpPr>
            <p:cNvPr id="99" name="object 37"/>
            <p:cNvSpPr/>
            <p:nvPr/>
          </p:nvSpPr>
          <p:spPr>
            <a:xfrm>
              <a:off x="2753563" y="3000616"/>
              <a:ext cx="403225" cy="510540"/>
            </a:xfrm>
            <a:custGeom>
              <a:avLst/>
              <a:gdLst/>
              <a:ahLst/>
              <a:cxnLst/>
              <a:rect l="l" t="t" r="r" b="b"/>
              <a:pathLst>
                <a:path w="403225" h="510539">
                  <a:moveTo>
                    <a:pt x="111442" y="440067"/>
                  </a:moveTo>
                  <a:lnTo>
                    <a:pt x="80225" y="415544"/>
                  </a:lnTo>
                  <a:lnTo>
                    <a:pt x="57670" y="377659"/>
                  </a:lnTo>
                  <a:lnTo>
                    <a:pt x="48666" y="342874"/>
                  </a:lnTo>
                  <a:lnTo>
                    <a:pt x="48666" y="133273"/>
                  </a:lnTo>
                  <a:lnTo>
                    <a:pt x="14363" y="133273"/>
                  </a:lnTo>
                  <a:lnTo>
                    <a:pt x="14363" y="343700"/>
                  </a:lnTo>
                  <a:lnTo>
                    <a:pt x="15925" y="363029"/>
                  </a:lnTo>
                  <a:lnTo>
                    <a:pt x="36842" y="410146"/>
                  </a:lnTo>
                  <a:lnTo>
                    <a:pt x="73075" y="451675"/>
                  </a:lnTo>
                  <a:lnTo>
                    <a:pt x="94056" y="467741"/>
                  </a:lnTo>
                  <a:lnTo>
                    <a:pt x="111442" y="440067"/>
                  </a:lnTo>
                  <a:close/>
                </a:path>
                <a:path w="403225" h="510539">
                  <a:moveTo>
                    <a:pt x="139077" y="395338"/>
                  </a:moveTo>
                  <a:lnTo>
                    <a:pt x="111760" y="368401"/>
                  </a:lnTo>
                  <a:lnTo>
                    <a:pt x="100342" y="335508"/>
                  </a:lnTo>
                  <a:lnTo>
                    <a:pt x="100342" y="133273"/>
                  </a:lnTo>
                  <a:lnTo>
                    <a:pt x="67081" y="133273"/>
                  </a:lnTo>
                  <a:lnTo>
                    <a:pt x="67081" y="342874"/>
                  </a:lnTo>
                  <a:lnTo>
                    <a:pt x="67754" y="353987"/>
                  </a:lnTo>
                  <a:lnTo>
                    <a:pt x="95821" y="402780"/>
                  </a:lnTo>
                  <a:lnTo>
                    <a:pt x="121361" y="423024"/>
                  </a:lnTo>
                  <a:lnTo>
                    <a:pt x="139077" y="395338"/>
                  </a:lnTo>
                  <a:close/>
                </a:path>
                <a:path w="403225" h="510539">
                  <a:moveTo>
                    <a:pt x="239128" y="60159"/>
                  </a:moveTo>
                  <a:lnTo>
                    <a:pt x="168249" y="60159"/>
                  </a:lnTo>
                  <a:lnTo>
                    <a:pt x="175221" y="64033"/>
                  </a:lnTo>
                  <a:lnTo>
                    <a:pt x="181089" y="66027"/>
                  </a:lnTo>
                  <a:lnTo>
                    <a:pt x="189026" y="66751"/>
                  </a:lnTo>
                  <a:lnTo>
                    <a:pt x="202222" y="66852"/>
                  </a:lnTo>
                  <a:lnTo>
                    <a:pt x="217500" y="65811"/>
                  </a:lnTo>
                  <a:lnTo>
                    <a:pt x="229120" y="63512"/>
                  </a:lnTo>
                  <a:lnTo>
                    <a:pt x="236524" y="61214"/>
                  </a:lnTo>
                  <a:lnTo>
                    <a:pt x="239128" y="60159"/>
                  </a:lnTo>
                  <a:close/>
                </a:path>
                <a:path w="403225" h="510539">
                  <a:moveTo>
                    <a:pt x="255943" y="47015"/>
                  </a:moveTo>
                  <a:lnTo>
                    <a:pt x="148005" y="47015"/>
                  </a:lnTo>
                  <a:lnTo>
                    <a:pt x="148005" y="48285"/>
                  </a:lnTo>
                  <a:lnTo>
                    <a:pt x="151269" y="48285"/>
                  </a:lnTo>
                  <a:lnTo>
                    <a:pt x="151269" y="50825"/>
                  </a:lnTo>
                  <a:lnTo>
                    <a:pt x="154622" y="50825"/>
                  </a:lnTo>
                  <a:lnTo>
                    <a:pt x="154622" y="52095"/>
                  </a:lnTo>
                  <a:lnTo>
                    <a:pt x="250050" y="52095"/>
                  </a:lnTo>
                  <a:lnTo>
                    <a:pt x="250050" y="50825"/>
                  </a:lnTo>
                  <a:lnTo>
                    <a:pt x="253606" y="50825"/>
                  </a:lnTo>
                  <a:lnTo>
                    <a:pt x="253606" y="48285"/>
                  </a:lnTo>
                  <a:lnTo>
                    <a:pt x="255943" y="48285"/>
                  </a:lnTo>
                  <a:lnTo>
                    <a:pt x="255943" y="47015"/>
                  </a:lnTo>
                  <a:close/>
                </a:path>
                <a:path w="403225" h="510539">
                  <a:moveTo>
                    <a:pt x="271983" y="32486"/>
                  </a:moveTo>
                  <a:lnTo>
                    <a:pt x="132461" y="32486"/>
                  </a:lnTo>
                  <a:lnTo>
                    <a:pt x="135801" y="36169"/>
                  </a:lnTo>
                  <a:lnTo>
                    <a:pt x="139077" y="39141"/>
                  </a:lnTo>
                  <a:lnTo>
                    <a:pt x="264655" y="39141"/>
                  </a:lnTo>
                  <a:lnTo>
                    <a:pt x="268706" y="36982"/>
                  </a:lnTo>
                  <a:lnTo>
                    <a:pt x="271983" y="32486"/>
                  </a:lnTo>
                  <a:close/>
                </a:path>
                <a:path w="403225" h="510539">
                  <a:moveTo>
                    <a:pt x="284175" y="16598"/>
                  </a:moveTo>
                  <a:lnTo>
                    <a:pt x="121031" y="16598"/>
                  </a:lnTo>
                  <a:lnTo>
                    <a:pt x="122847" y="21056"/>
                  </a:lnTo>
                  <a:lnTo>
                    <a:pt x="126949" y="25488"/>
                  </a:lnTo>
                  <a:lnTo>
                    <a:pt x="277520" y="25488"/>
                  </a:lnTo>
                  <a:lnTo>
                    <a:pt x="280835" y="22555"/>
                  </a:lnTo>
                  <a:lnTo>
                    <a:pt x="284175" y="16598"/>
                  </a:lnTo>
                  <a:close/>
                </a:path>
                <a:path w="403225" h="510539">
                  <a:moveTo>
                    <a:pt x="291884" y="0"/>
                  </a:moveTo>
                  <a:lnTo>
                    <a:pt x="113665" y="0"/>
                  </a:lnTo>
                  <a:lnTo>
                    <a:pt x="115862" y="7366"/>
                  </a:lnTo>
                  <a:lnTo>
                    <a:pt x="117729" y="10337"/>
                  </a:lnTo>
                  <a:lnTo>
                    <a:pt x="287870" y="10337"/>
                  </a:lnTo>
                  <a:lnTo>
                    <a:pt x="290842" y="6616"/>
                  </a:lnTo>
                  <a:lnTo>
                    <a:pt x="291884" y="0"/>
                  </a:lnTo>
                  <a:close/>
                </a:path>
                <a:path w="403225" h="510539">
                  <a:moveTo>
                    <a:pt x="315950" y="510159"/>
                  </a:moveTo>
                  <a:lnTo>
                    <a:pt x="291719" y="469163"/>
                  </a:lnTo>
                  <a:lnTo>
                    <a:pt x="241731" y="384619"/>
                  </a:lnTo>
                  <a:lnTo>
                    <a:pt x="239534" y="379044"/>
                  </a:lnTo>
                  <a:lnTo>
                    <a:pt x="238785" y="373164"/>
                  </a:lnTo>
                  <a:lnTo>
                    <a:pt x="238785" y="155816"/>
                  </a:lnTo>
                  <a:lnTo>
                    <a:pt x="211112" y="155816"/>
                  </a:lnTo>
                  <a:lnTo>
                    <a:pt x="211112" y="384619"/>
                  </a:lnTo>
                  <a:lnTo>
                    <a:pt x="212217" y="387223"/>
                  </a:lnTo>
                  <a:lnTo>
                    <a:pt x="212890" y="389826"/>
                  </a:lnTo>
                  <a:lnTo>
                    <a:pt x="214414" y="393852"/>
                  </a:lnTo>
                  <a:lnTo>
                    <a:pt x="260146" y="469163"/>
                  </a:lnTo>
                  <a:lnTo>
                    <a:pt x="144246" y="469163"/>
                  </a:lnTo>
                  <a:lnTo>
                    <a:pt x="189306" y="394220"/>
                  </a:lnTo>
                  <a:lnTo>
                    <a:pt x="192951" y="155409"/>
                  </a:lnTo>
                  <a:lnTo>
                    <a:pt x="166420" y="155409"/>
                  </a:lnTo>
                  <a:lnTo>
                    <a:pt x="166420" y="377621"/>
                  </a:lnTo>
                  <a:lnTo>
                    <a:pt x="165608" y="378371"/>
                  </a:lnTo>
                  <a:lnTo>
                    <a:pt x="165341" y="381647"/>
                  </a:lnTo>
                  <a:lnTo>
                    <a:pt x="164934" y="385000"/>
                  </a:lnTo>
                  <a:lnTo>
                    <a:pt x="162737" y="387223"/>
                  </a:lnTo>
                  <a:lnTo>
                    <a:pt x="88544" y="510159"/>
                  </a:lnTo>
                  <a:lnTo>
                    <a:pt x="315950" y="510159"/>
                  </a:lnTo>
                  <a:close/>
                </a:path>
                <a:path w="403225" h="510539">
                  <a:moveTo>
                    <a:pt x="338137" y="132537"/>
                  </a:moveTo>
                  <a:lnTo>
                    <a:pt x="304838" y="132537"/>
                  </a:lnTo>
                  <a:lnTo>
                    <a:pt x="304838" y="334772"/>
                  </a:lnTo>
                  <a:lnTo>
                    <a:pt x="303199" y="346735"/>
                  </a:lnTo>
                  <a:lnTo>
                    <a:pt x="276301" y="388340"/>
                  </a:lnTo>
                  <a:lnTo>
                    <a:pt x="267144" y="396100"/>
                  </a:lnTo>
                  <a:lnTo>
                    <a:pt x="284187" y="423405"/>
                  </a:lnTo>
                  <a:lnTo>
                    <a:pt x="314909" y="396443"/>
                  </a:lnTo>
                  <a:lnTo>
                    <a:pt x="335051" y="352221"/>
                  </a:lnTo>
                  <a:lnTo>
                    <a:pt x="338137" y="334772"/>
                  </a:lnTo>
                  <a:lnTo>
                    <a:pt x="338137" y="132537"/>
                  </a:lnTo>
                  <a:close/>
                </a:path>
                <a:path w="403225" h="510539">
                  <a:moveTo>
                    <a:pt x="389775" y="132537"/>
                  </a:moveTo>
                  <a:lnTo>
                    <a:pt x="356146" y="132537"/>
                  </a:lnTo>
                  <a:lnTo>
                    <a:pt x="356146" y="339242"/>
                  </a:lnTo>
                  <a:lnTo>
                    <a:pt x="355663" y="355079"/>
                  </a:lnTo>
                  <a:lnTo>
                    <a:pt x="336245" y="396468"/>
                  </a:lnTo>
                  <a:lnTo>
                    <a:pt x="307873" y="429755"/>
                  </a:lnTo>
                  <a:lnTo>
                    <a:pt x="294157" y="440067"/>
                  </a:lnTo>
                  <a:lnTo>
                    <a:pt x="310794" y="468058"/>
                  </a:lnTo>
                  <a:lnTo>
                    <a:pt x="343128" y="445058"/>
                  </a:lnTo>
                  <a:lnTo>
                    <a:pt x="366153" y="412686"/>
                  </a:lnTo>
                  <a:lnTo>
                    <a:pt x="385838" y="363232"/>
                  </a:lnTo>
                  <a:lnTo>
                    <a:pt x="389775" y="339242"/>
                  </a:lnTo>
                  <a:lnTo>
                    <a:pt x="389775" y="132537"/>
                  </a:lnTo>
                  <a:close/>
                </a:path>
                <a:path w="403225" h="510539">
                  <a:moveTo>
                    <a:pt x="403059" y="116319"/>
                  </a:moveTo>
                  <a:lnTo>
                    <a:pt x="392049" y="100012"/>
                  </a:lnTo>
                  <a:lnTo>
                    <a:pt x="375373" y="75311"/>
                  </a:lnTo>
                  <a:lnTo>
                    <a:pt x="234734" y="75311"/>
                  </a:lnTo>
                  <a:lnTo>
                    <a:pt x="222199" y="77876"/>
                  </a:lnTo>
                  <a:lnTo>
                    <a:pt x="214414" y="83832"/>
                  </a:lnTo>
                  <a:lnTo>
                    <a:pt x="206641" y="89369"/>
                  </a:lnTo>
                  <a:lnTo>
                    <a:pt x="201879" y="100012"/>
                  </a:lnTo>
                  <a:lnTo>
                    <a:pt x="195922" y="89001"/>
                  </a:lnTo>
                  <a:lnTo>
                    <a:pt x="188188" y="82308"/>
                  </a:lnTo>
                  <a:lnTo>
                    <a:pt x="180073" y="76060"/>
                  </a:lnTo>
                  <a:lnTo>
                    <a:pt x="166420" y="75311"/>
                  </a:lnTo>
                  <a:lnTo>
                    <a:pt x="27978" y="75311"/>
                  </a:lnTo>
                  <a:lnTo>
                    <a:pt x="0" y="117805"/>
                  </a:lnTo>
                  <a:lnTo>
                    <a:pt x="128358" y="117805"/>
                  </a:lnTo>
                  <a:lnTo>
                    <a:pt x="138366" y="118465"/>
                  </a:lnTo>
                  <a:lnTo>
                    <a:pt x="148678" y="125171"/>
                  </a:lnTo>
                  <a:lnTo>
                    <a:pt x="158648" y="131787"/>
                  </a:lnTo>
                  <a:lnTo>
                    <a:pt x="161251" y="136626"/>
                  </a:lnTo>
                  <a:lnTo>
                    <a:pt x="162369" y="138493"/>
                  </a:lnTo>
                  <a:lnTo>
                    <a:pt x="163817" y="140271"/>
                  </a:lnTo>
                  <a:lnTo>
                    <a:pt x="162737" y="139534"/>
                  </a:lnTo>
                  <a:lnTo>
                    <a:pt x="164223" y="141719"/>
                  </a:lnTo>
                  <a:lnTo>
                    <a:pt x="165608" y="143992"/>
                  </a:lnTo>
                  <a:lnTo>
                    <a:pt x="168249" y="145034"/>
                  </a:lnTo>
                  <a:lnTo>
                    <a:pt x="233946" y="145034"/>
                  </a:lnTo>
                  <a:lnTo>
                    <a:pt x="233578" y="145478"/>
                  </a:lnTo>
                  <a:lnTo>
                    <a:pt x="235445" y="144703"/>
                  </a:lnTo>
                  <a:lnTo>
                    <a:pt x="237261" y="143992"/>
                  </a:lnTo>
                  <a:lnTo>
                    <a:pt x="238379" y="142506"/>
                  </a:lnTo>
                  <a:lnTo>
                    <a:pt x="239826" y="140639"/>
                  </a:lnTo>
                  <a:lnTo>
                    <a:pt x="240144" y="140271"/>
                  </a:lnTo>
                  <a:lnTo>
                    <a:pt x="241388" y="138823"/>
                  </a:lnTo>
                  <a:lnTo>
                    <a:pt x="242430" y="135509"/>
                  </a:lnTo>
                  <a:lnTo>
                    <a:pt x="247611" y="128447"/>
                  </a:lnTo>
                  <a:lnTo>
                    <a:pt x="254635" y="124460"/>
                  </a:lnTo>
                  <a:lnTo>
                    <a:pt x="267919" y="116687"/>
                  </a:lnTo>
                  <a:lnTo>
                    <a:pt x="276771" y="116319"/>
                  </a:lnTo>
                  <a:lnTo>
                    <a:pt x="403059" y="116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0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0215" y="2882148"/>
              <a:ext cx="187549" cy="112547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4750" y="2867660"/>
            <a:ext cx="1282065" cy="1278890"/>
          </a:xfrm>
          <a:prstGeom prst="rect">
            <a:avLst/>
          </a:prstGeom>
        </p:spPr>
      </p:pic>
      <p:sp>
        <p:nvSpPr>
          <p:cNvPr id="3" name="object 4"/>
          <p:cNvSpPr txBox="1"/>
          <p:nvPr/>
        </p:nvSpPr>
        <p:spPr>
          <a:xfrm>
            <a:off x="0" y="4689475"/>
            <a:ext cx="9132570" cy="440055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Zijian Zhao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*, "Let Network Decide What to Learn: Symbolic Music Understanding Model Based on Large-scale Adversarial Pre-training", 2025 ACM International Conference on Multimedia Retrieval (ICMR), 2025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91846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Preliminary: MidiBERT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" y="1788160"/>
            <a:ext cx="5505450" cy="330327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6145" y="605952"/>
            <a:ext cx="812915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Pre-training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Mask Language Model (MLM)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Fine-tuning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train specific classification heads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459486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Problem of Conventional MLM: BIAS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bias"/>
          <p:cNvPicPr>
            <a:picLocks noChangeAspect="1"/>
          </p:cNvPicPr>
          <p:nvPr/>
        </p:nvPicPr>
        <p:blipFill>
          <a:blip r:embed="rId1"/>
          <a:srcRect t="11899" r="3003" b="18088"/>
          <a:stretch>
            <a:fillRect/>
          </a:stretch>
        </p:blipFill>
        <p:spPr>
          <a:xfrm>
            <a:off x="123825" y="1785620"/>
            <a:ext cx="4777740" cy="19405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6265" y="605790"/>
            <a:ext cx="8129270" cy="649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Reason of Bias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  <a:sym typeface="+mn-ea"/>
              </a:rPr>
              <a:t>Not all tokens can be recovered from context.</a:t>
            </a:r>
            <a:endParaRPr lang="en-US" altLang="zh-CN" baseline="30000" dirty="0">
              <a:solidFill>
                <a:srgbClr val="C00000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marL="457200" lvl="1" indent="0">
              <a:lnSpc>
                <a:spcPct val="130000"/>
              </a:lnSpc>
              <a:buFont typeface="Wingdings" panose="05000000000000000000" charset="0"/>
              <a:buNone/>
            </a:pPr>
            <a:endParaRPr lang="en-US" altLang="zh-CN" b="1" baseline="30000" dirty="0">
              <a:solidFill>
                <a:srgbClr val="C00000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23825" y="3726180"/>
            <a:ext cx="4767580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Take natural language for an example.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90" y="1722120"/>
            <a:ext cx="487680" cy="48768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628130" y="1009015"/>
            <a:ext cx="1802765" cy="467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1+1=_.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(A) 2 (B) 3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>
            <a:stCxn id="8" idx="2"/>
            <a:endCxn id="6" idx="0"/>
          </p:cNvCxnSpPr>
          <p:nvPr/>
        </p:nvCxnSpPr>
        <p:spPr>
          <a:xfrm>
            <a:off x="7529830" y="1476375"/>
            <a:ext cx="0" cy="2457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6628130" y="2455545"/>
            <a:ext cx="1802765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/>
          <p:cNvCxnSpPr>
            <a:stCxn id="6" idx="2"/>
            <a:endCxn id="10" idx="0"/>
          </p:cNvCxnSpPr>
          <p:nvPr/>
        </p:nvCxnSpPr>
        <p:spPr>
          <a:xfrm>
            <a:off x="7529830" y="2209800"/>
            <a:ext cx="0" cy="2457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90" y="3591560"/>
            <a:ext cx="487680" cy="48768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6628130" y="3061970"/>
            <a:ext cx="1802765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1+1=_.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箭头连接符 15"/>
          <p:cNvCxnSpPr>
            <a:stCxn id="15" idx="2"/>
            <a:endCxn id="13" idx="0"/>
          </p:cNvCxnSpPr>
          <p:nvPr/>
        </p:nvCxnSpPr>
        <p:spPr>
          <a:xfrm>
            <a:off x="7529830" y="3345815"/>
            <a:ext cx="0" cy="2457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6628130" y="4324985"/>
            <a:ext cx="1802765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箭头连接符 17"/>
          <p:cNvCxnSpPr>
            <a:stCxn id="13" idx="2"/>
            <a:endCxn id="17" idx="0"/>
          </p:cNvCxnSpPr>
          <p:nvPr/>
        </p:nvCxnSpPr>
        <p:spPr>
          <a:xfrm>
            <a:off x="7529830" y="4079240"/>
            <a:ext cx="0" cy="2457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7773670" y="1849120"/>
            <a:ext cx="669290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lang="en-US" altLang="zh-CN" b="1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7761605" y="3693795"/>
            <a:ext cx="669290" cy="28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altLang="zh-CN" b="1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4901565" y="2632710"/>
            <a:ext cx="1965325" cy="4292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4891405" y="3039110"/>
            <a:ext cx="1964690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Potential Result: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overfit to training set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67525" y="1009015"/>
            <a:ext cx="1469390" cy="363283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-635" y="4198620"/>
            <a:ext cx="6629400" cy="859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i="1" dirty="0">
                <a:latin typeface="Helvetica" panose="020B0604020202020204" pitchFamily="34" charset="0"/>
                <a:cs typeface="Helvetica" panose="020B0604020202020204" pitchFamily="34" charset="0"/>
                <a:sym typeface="+mn-ea"/>
              </a:rPr>
              <a:t>We aim for the model to </a:t>
            </a:r>
            <a:r>
              <a:rPr lang="en-US" altLang="zh-CN" i="1" dirty="0">
                <a:solidFill>
                  <a:srgbClr val="2F5597"/>
                </a:solidFill>
                <a:latin typeface="Helvetica" panose="020B0604020202020204" pitchFamily="34" charset="0"/>
                <a:cs typeface="Helvetica" panose="020B0604020202020204" pitchFamily="34" charset="0"/>
                <a:sym typeface="+mn-ea"/>
              </a:rPr>
              <a:t>learn common musical structures, relationships, and regularities</a:t>
            </a:r>
            <a:r>
              <a:rPr lang="en-US" altLang="zh-CN" i="1" dirty="0">
                <a:latin typeface="Helvetica" panose="020B0604020202020204" pitchFamily="34" charset="0"/>
                <a:cs typeface="Helvetica" panose="020B0604020202020204" pitchFamily="34" charset="0"/>
                <a:sym typeface="+mn-ea"/>
              </a:rPr>
              <a:t>—such as basic modes, riff patterns, and modulation techniques—</a:t>
            </a:r>
            <a:r>
              <a:rPr lang="en-US" altLang="zh-CN" i="1" dirty="0">
                <a:solidFill>
                  <a:srgbClr val="2F5597"/>
                </a:solidFill>
                <a:latin typeface="Helvetica" panose="020B0604020202020204" pitchFamily="34" charset="0"/>
                <a:cs typeface="Helvetica" panose="020B0604020202020204" pitchFamily="34" charset="0"/>
                <a:sym typeface="+mn-ea"/>
              </a:rPr>
              <a:t>rather than developing habits specific to particular composers. </a:t>
            </a:r>
            <a:endParaRPr lang="en-US" altLang="zh-CN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0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1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2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3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4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5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6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ISPRING_PRESENTATION_TITLE" val="PowerPoint 演示文稿"/>
</p:tagLst>
</file>

<file path=ppt/tags/tag2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3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6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7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8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ags/tag9.xml><?xml version="1.0" encoding="utf-8"?>
<p:tagLst xmlns:p="http://schemas.openxmlformats.org/presentationml/2006/main">
  <p:tag name="KSO_WM_DIAGRAM_VIRTUALLY_FRAME" val="{&quot;height&quot;:306.0915748031496,&quot;left&quot;:57.67645669291338,&quot;top&quot;:126.2144094488189,&quot;width&quot;:825.0487401574803}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7582</Words>
  <Application>WPS 演示</Application>
  <PresentationFormat>On-screen Show (16:9)</PresentationFormat>
  <Paragraphs>314</Paragraphs>
  <Slides>33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Arial Black</vt:lpstr>
      <vt:lpstr>Wingdings 2</vt:lpstr>
      <vt:lpstr>Wingdings</vt:lpstr>
      <vt:lpstr>幼圆</vt:lpstr>
      <vt:lpstr>Calibri</vt:lpstr>
      <vt:lpstr>Arial Unicode MS</vt:lpstr>
      <vt:lpstr>Arial</vt:lpstr>
      <vt:lpstr>Helvetica</vt:lpstr>
      <vt:lpstr>Miss Sweetie</vt:lpstr>
      <vt:lpstr>等线</vt:lpstr>
      <vt:lpstr>Calibri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赵子健</cp:lastModifiedBy>
  <cp:revision>894</cp:revision>
  <cp:lastPrinted>2023-09-13T13:29:00Z</cp:lastPrinted>
  <dcterms:created xsi:type="dcterms:W3CDTF">2014-06-03T07:56:00Z</dcterms:created>
  <dcterms:modified xsi:type="dcterms:W3CDTF">2025-09-12T11:31:23Z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791DBB856C1143E0A91DF5700A402977_12</vt:lpwstr>
  </property>
  <property fmtid="{D5CDD505-2E9C-101B-9397-08002B2CF9AE}" pid="3" name="KSOProductBuildVer">
    <vt:lpwstr>2052-12.1.0.22529</vt:lpwstr>
  </property>
</Properties>
</file>